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9" r:id="rId4"/>
    <p:sldId id="268" r:id="rId5"/>
    <p:sldId id="270" r:id="rId6"/>
    <p:sldId id="271" r:id="rId7"/>
    <p:sldId id="272" r:id="rId8"/>
    <p:sldId id="273" r:id="rId9"/>
    <p:sldId id="277" r:id="rId10"/>
    <p:sldId id="276" r:id="rId11"/>
    <p:sldId id="278" r:id="rId12"/>
    <p:sldId id="280" r:id="rId13"/>
    <p:sldId id="282" r:id="rId14"/>
    <p:sldId id="279" r:id="rId15"/>
    <p:sldId id="281" r:id="rId16"/>
    <p:sldId id="283" r:id="rId17"/>
    <p:sldId id="274" r:id="rId18"/>
    <p:sldId id="275" r:id="rId19"/>
    <p:sldId id="284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0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63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54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98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53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32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05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00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86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5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06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9161-75FC-4EF1-8806-660201FED893}" type="datetimeFigureOut">
              <a:rPr lang="zh-TW" altLang="en-US" smtClean="0"/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AC06-4CDE-438D-A91D-E297A8F05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9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7147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353951" y="1116490"/>
            <a:ext cx="9144000" cy="2387600"/>
          </a:xfrm>
        </p:spPr>
        <p:txBody>
          <a:bodyPr/>
          <a:lstStyle/>
          <a:p>
            <a:r>
              <a:rPr lang="zh-TW" altLang="en-US" dirty="0" smtClean="0"/>
              <a:t>致用高中</a:t>
            </a:r>
            <a:r>
              <a:rPr lang="en-US" altLang="zh-TW" dirty="0"/>
              <a:t>-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特色課程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05951" y="4429559"/>
            <a:ext cx="9144000" cy="1655762"/>
          </a:xfrm>
        </p:spPr>
        <p:txBody>
          <a:bodyPr/>
          <a:lstStyle/>
          <a:p>
            <a:pPr algn="l"/>
            <a:r>
              <a:rPr lang="zh-TW" altLang="en-US" dirty="0" smtClean="0"/>
              <a:t>校名：</a:t>
            </a:r>
            <a:r>
              <a:rPr lang="zh-TW" altLang="zh-TW" dirty="0" smtClean="0"/>
              <a:t>台中市</a:t>
            </a:r>
            <a:r>
              <a:rPr lang="zh-TW" altLang="zh-TW" dirty="0"/>
              <a:t>私立致用高級中學</a:t>
            </a:r>
          </a:p>
          <a:p>
            <a:pPr algn="l"/>
            <a:r>
              <a:rPr lang="zh-TW" altLang="en-US" dirty="0" smtClean="0"/>
              <a:t>地址：</a:t>
            </a:r>
            <a:r>
              <a:rPr lang="zh-TW" altLang="zh-TW" dirty="0" smtClean="0"/>
              <a:t>台中市</a:t>
            </a:r>
            <a:r>
              <a:rPr lang="zh-TW" altLang="zh-TW" dirty="0"/>
              <a:t>大甲區中山里甲東路</a:t>
            </a:r>
            <a:r>
              <a:rPr lang="en-US" altLang="zh-TW" dirty="0"/>
              <a:t>512</a:t>
            </a:r>
            <a:r>
              <a:rPr lang="zh-TW" altLang="zh-TW" dirty="0"/>
              <a:t>號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951" y="481490"/>
            <a:ext cx="50292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1975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6602"/>
            <a:ext cx="12192000" cy="9144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550920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</a:rPr>
              <a:t>★宗旨與目的：</a:t>
            </a:r>
            <a:endParaRPr lang="en-US" altLang="zh-TW" sz="3600" b="1" dirty="0" smtClean="0">
              <a:solidFill>
                <a:srgbClr val="7030A0"/>
              </a:solidFill>
            </a:endParaRPr>
          </a:p>
          <a:p>
            <a:r>
              <a:rPr lang="zh-TW" altLang="en-US" sz="3200" b="1" dirty="0">
                <a:solidFill>
                  <a:srgbClr val="FF0066"/>
                </a:solidFill>
              </a:rPr>
              <a:t>★生活基本素養</a:t>
            </a:r>
            <a:r>
              <a:rPr lang="zh-TW" altLang="en-US" sz="3200" b="1" dirty="0" smtClean="0">
                <a:solidFill>
                  <a:srgbClr val="FF0066"/>
                </a:solidFill>
              </a:rPr>
              <a:t>：</a:t>
            </a:r>
            <a:endParaRPr lang="en-US" altLang="zh-TW" sz="3200" b="1" dirty="0" smtClean="0">
              <a:solidFill>
                <a:srgbClr val="FF0066"/>
              </a:solidFill>
            </a:endParaRPr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培養</a:t>
            </a:r>
            <a:r>
              <a:rPr lang="zh-TW" altLang="en-US" sz="3200" dirty="0"/>
              <a:t>良好生活</a:t>
            </a:r>
            <a:r>
              <a:rPr lang="zh-TW" altLang="en-US" sz="3200" dirty="0" smtClean="0"/>
              <a:t>習慣</a:t>
            </a:r>
            <a:endParaRPr lang="en-US" altLang="zh-TW" sz="3200" dirty="0" smtClean="0"/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應對</a:t>
            </a:r>
            <a:r>
              <a:rPr lang="zh-TW" altLang="en-US" sz="3200" dirty="0"/>
              <a:t>進退方面更顯得</a:t>
            </a:r>
            <a:r>
              <a:rPr lang="zh-TW" altLang="en-US" sz="3200" dirty="0" smtClean="0"/>
              <a:t>體</a:t>
            </a:r>
            <a:endParaRPr lang="en-US" altLang="zh-TW" sz="3200" dirty="0" smtClean="0"/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讓學生別人</a:t>
            </a:r>
            <a:r>
              <a:rPr lang="zh-TW" altLang="en-US" sz="3200" dirty="0"/>
              <a:t>多一份</a:t>
            </a:r>
            <a:r>
              <a:rPr lang="zh-TW" altLang="en-US" sz="3200" dirty="0" smtClean="0"/>
              <a:t>競爭力</a:t>
            </a:r>
            <a:endParaRPr lang="en-US" altLang="zh-TW" sz="3200" dirty="0"/>
          </a:p>
          <a:p>
            <a:endParaRPr lang="en-US" altLang="zh-TW" sz="2800" b="1" dirty="0" smtClean="0">
              <a:solidFill>
                <a:schemeClr val="accent2"/>
              </a:solidFill>
            </a:endParaRPr>
          </a:p>
          <a:p>
            <a:r>
              <a:rPr lang="zh-TW" altLang="en-US" sz="3200" b="1" dirty="0" smtClean="0">
                <a:solidFill>
                  <a:schemeClr val="accent2"/>
                </a:solidFill>
              </a:rPr>
              <a:t>★</a:t>
            </a:r>
            <a:r>
              <a:rPr lang="zh-TW" altLang="en-US" sz="3200" b="1" dirty="0">
                <a:solidFill>
                  <a:schemeClr val="accent2"/>
                </a:solidFill>
              </a:rPr>
              <a:t>大甲在地文化</a:t>
            </a:r>
            <a:r>
              <a:rPr lang="zh-TW" altLang="en-US" sz="3200" b="1" dirty="0" smtClean="0">
                <a:solidFill>
                  <a:schemeClr val="accent2"/>
                </a:solidFill>
              </a:rPr>
              <a:t>：</a:t>
            </a:r>
            <a:endParaRPr lang="en-US" altLang="zh-TW" sz="3200" b="1" dirty="0" smtClean="0">
              <a:solidFill>
                <a:schemeClr val="accent2"/>
              </a:solidFill>
            </a:endParaRPr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學生</a:t>
            </a:r>
            <a:r>
              <a:rPr lang="zh-TW" altLang="en-US" sz="3200" dirty="0"/>
              <a:t>對自己生長的環境有所</a:t>
            </a:r>
            <a:r>
              <a:rPr lang="zh-TW" altLang="en-US" sz="3200" dirty="0" smtClean="0"/>
              <a:t>認識</a:t>
            </a:r>
            <a:endParaRPr lang="en-US" altLang="zh-TW" sz="3200" dirty="0" smtClean="0"/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讓</a:t>
            </a:r>
            <a:r>
              <a:rPr lang="zh-TW" altLang="en-US" sz="3200" dirty="0"/>
              <a:t>文化的精神能傳承</a:t>
            </a:r>
            <a:r>
              <a:rPr lang="zh-TW" altLang="en-US" sz="3200" dirty="0" smtClean="0"/>
              <a:t>下去</a:t>
            </a:r>
            <a:endParaRPr lang="en-US" altLang="zh-TW" sz="3200" dirty="0"/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對</a:t>
            </a:r>
            <a:r>
              <a:rPr lang="zh-TW" altLang="en-US" sz="3200" dirty="0"/>
              <a:t>家鄉產生認同</a:t>
            </a:r>
            <a:r>
              <a:rPr lang="zh-TW" altLang="en-US" sz="3200" dirty="0" smtClean="0"/>
              <a:t>感</a:t>
            </a:r>
            <a:endParaRPr lang="en-US" altLang="zh-TW" sz="3200" dirty="0"/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藉由課程內化自我</a:t>
            </a:r>
            <a:r>
              <a:rPr lang="zh-TW" altLang="en-US" sz="3200" dirty="0"/>
              <a:t>的</a:t>
            </a:r>
            <a:r>
              <a:rPr lang="zh-TW" altLang="en-US" sz="3200" dirty="0" smtClean="0"/>
              <a:t>自信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4857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6602"/>
            <a:ext cx="12192000" cy="9144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5139869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</a:rPr>
              <a:t>★課程的教育需求：</a:t>
            </a:r>
            <a:endParaRPr lang="en-US" altLang="zh-TW" sz="3600" b="1" dirty="0" smtClean="0">
              <a:solidFill>
                <a:srgbClr val="7030A0"/>
              </a:solidFill>
            </a:endParaRPr>
          </a:p>
          <a:p>
            <a:r>
              <a:rPr lang="zh-TW" altLang="en-US" sz="3200" b="1" dirty="0">
                <a:solidFill>
                  <a:srgbClr val="FF0000"/>
                </a:solidFill>
              </a:rPr>
              <a:t>★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誰</a:t>
            </a:r>
            <a:r>
              <a:rPr lang="zh-TW" altLang="en-US" sz="3200" b="1" dirty="0">
                <a:solidFill>
                  <a:srgbClr val="FF0000"/>
                </a:solidFill>
              </a:rPr>
              <a:t>的</a:t>
            </a:r>
            <a:r>
              <a:rPr lang="zh-TW" altLang="en-US" sz="3200" b="1" dirty="0">
                <a:solidFill>
                  <a:srgbClr val="FF0000"/>
                </a:solidFill>
              </a:rPr>
              <a:t>需求：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r>
              <a:rPr lang="zh-TW" altLang="en-US" sz="3200" dirty="0" smtClean="0"/>
              <a:t>設計問卷調查</a:t>
            </a:r>
            <a:endParaRPr lang="en-US" altLang="zh-TW" sz="3200" dirty="0" smtClean="0"/>
          </a:p>
          <a:p>
            <a:r>
              <a:rPr lang="zh-TW" altLang="en-US" sz="3200" dirty="0" smtClean="0"/>
              <a:t>         ↓</a:t>
            </a:r>
            <a:endParaRPr lang="en-US" altLang="zh-TW" sz="3200" dirty="0" smtClean="0"/>
          </a:p>
          <a:p>
            <a:r>
              <a:rPr lang="zh-TW" altLang="en-US" sz="3200" dirty="0" smtClean="0"/>
              <a:t>學生給予回饋</a:t>
            </a:r>
            <a:endParaRPr lang="en-US" altLang="zh-TW" sz="3200" dirty="0" smtClean="0"/>
          </a:p>
          <a:p>
            <a:r>
              <a:rPr lang="zh-TW" altLang="en-US" sz="3200" dirty="0" smtClean="0"/>
              <a:t>         ↓</a:t>
            </a:r>
            <a:endParaRPr lang="en-US" altLang="zh-TW" sz="3200" dirty="0" smtClean="0"/>
          </a:p>
          <a:p>
            <a:r>
              <a:rPr lang="zh-TW" altLang="en-US" sz="3200" dirty="0" smtClean="0"/>
              <a:t>明年</a:t>
            </a:r>
            <a:r>
              <a:rPr lang="zh-TW" altLang="en-US" sz="3200" dirty="0"/>
              <a:t>課程設計的</a:t>
            </a:r>
            <a:r>
              <a:rPr lang="zh-TW" altLang="en-US" sz="3200" dirty="0" smtClean="0"/>
              <a:t>依據</a:t>
            </a:r>
            <a:endParaRPr lang="en-US" altLang="zh-TW" sz="3200" dirty="0" smtClean="0"/>
          </a:p>
          <a:p>
            <a:endParaRPr lang="zh-TW" altLang="en-US" sz="3200" b="1" dirty="0">
              <a:solidFill>
                <a:srgbClr val="7030A0"/>
              </a:solidFill>
            </a:endParaRPr>
          </a:p>
          <a:p>
            <a:r>
              <a:rPr lang="zh-TW" altLang="en-US" sz="3200" b="1" dirty="0">
                <a:solidFill>
                  <a:srgbClr val="7030A0"/>
                </a:solidFill>
              </a:rPr>
              <a:t>★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以</a:t>
            </a:r>
            <a:r>
              <a:rPr lang="zh-TW" altLang="en-US" sz="3200" b="1" dirty="0">
                <a:solidFill>
                  <a:srgbClr val="FF0000"/>
                </a:solidFill>
              </a:rPr>
              <a:t>學生的需求</a:t>
            </a:r>
            <a:r>
              <a:rPr lang="zh-TW" altLang="en-US" sz="3200" b="1" dirty="0">
                <a:solidFill>
                  <a:srgbClr val="7030A0"/>
                </a:solidFill>
              </a:rPr>
              <a:t>為主，學生對課程的需求才是</a:t>
            </a:r>
            <a:r>
              <a:rPr lang="zh-TW" altLang="en-US" sz="3200" b="1" dirty="0">
                <a:solidFill>
                  <a:srgbClr val="FF0000"/>
                </a:solidFill>
              </a:rPr>
              <a:t>教育的重點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624897" y="1251904"/>
            <a:ext cx="5090325" cy="3046988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0000"/>
                </a:solidFill>
              </a:rPr>
              <a:t>★能滿足學生需要的學習</a:t>
            </a:r>
            <a:r>
              <a:rPr lang="zh-TW" altLang="en-US" sz="3200" b="1" dirty="0">
                <a:solidFill>
                  <a:srgbClr val="FF0000"/>
                </a:solidFill>
              </a:rPr>
              <a:t>活動：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r>
              <a:rPr lang="zh-TW" altLang="en-US" sz="3200" dirty="0" smtClean="0"/>
              <a:t>☆注重</a:t>
            </a:r>
            <a:r>
              <a:rPr lang="zh-TW" altLang="en-US" sz="3200" dirty="0"/>
              <a:t>在</a:t>
            </a:r>
            <a:r>
              <a:rPr lang="zh-TW" altLang="en-US" sz="3200" dirty="0">
                <a:solidFill>
                  <a:srgbClr val="FF0000"/>
                </a:solidFill>
              </a:rPr>
              <a:t>實際體驗</a:t>
            </a:r>
            <a:r>
              <a:rPr lang="zh-TW" altLang="en-US" sz="3200" dirty="0"/>
              <a:t>和</a:t>
            </a:r>
            <a:r>
              <a:rPr lang="zh-TW" altLang="en-US" sz="3200" dirty="0" smtClean="0">
                <a:solidFill>
                  <a:srgbClr val="FF0000"/>
                </a:solidFill>
              </a:rPr>
              <a:t>操作</a:t>
            </a:r>
            <a:r>
              <a:rPr lang="zh-TW" altLang="en-US" sz="3200" dirty="0" smtClean="0"/>
              <a:t>，不只固守在課本</a:t>
            </a:r>
            <a:r>
              <a:rPr lang="zh-TW" altLang="en-US" sz="3200" dirty="0"/>
              <a:t>和教室</a:t>
            </a:r>
            <a:r>
              <a:rPr lang="zh-TW" altLang="en-US" sz="3200" dirty="0" smtClean="0"/>
              <a:t>之內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例如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西餐禮儀</a:t>
            </a:r>
            <a:endParaRPr lang="zh-TW" altLang="en-US" sz="32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6602"/>
            <a:ext cx="12192000" cy="9144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415498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</a:rPr>
              <a:t>★學生必備</a:t>
            </a:r>
            <a:r>
              <a:rPr lang="zh-TW" altLang="en-US" sz="3600" b="1" dirty="0">
                <a:solidFill>
                  <a:srgbClr val="7030A0"/>
                </a:solidFill>
              </a:rPr>
              <a:t>的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相關領域知識：</a:t>
            </a:r>
            <a:endParaRPr lang="en-US" altLang="zh-TW" sz="3600" b="1" dirty="0" smtClean="0">
              <a:solidFill>
                <a:srgbClr val="7030A0"/>
              </a:solidFill>
            </a:endParaRPr>
          </a:p>
          <a:p>
            <a:endParaRPr lang="en-US" altLang="zh-TW" sz="3600" b="1" dirty="0" smtClean="0">
              <a:solidFill>
                <a:srgbClr val="7030A0"/>
              </a:solidFill>
            </a:endParaRPr>
          </a:p>
          <a:p>
            <a:r>
              <a:rPr lang="zh-TW" altLang="en-US" sz="3200" b="1" dirty="0">
                <a:solidFill>
                  <a:srgbClr val="FF0066"/>
                </a:solidFill>
              </a:rPr>
              <a:t>★生活基本素養</a:t>
            </a:r>
            <a:r>
              <a:rPr lang="zh-TW" altLang="en-US" sz="3200" b="1" dirty="0" smtClean="0">
                <a:solidFill>
                  <a:srgbClr val="FF0066"/>
                </a:solidFill>
              </a:rPr>
              <a:t>：</a:t>
            </a:r>
            <a:endParaRPr lang="en-US" altLang="zh-TW" sz="3200" dirty="0" smtClean="0"/>
          </a:p>
          <a:p>
            <a:r>
              <a:rPr lang="zh-TW" altLang="en-US" sz="3200" dirty="0" smtClean="0"/>
              <a:t>☆多方面的生活常識，例如：</a:t>
            </a:r>
            <a:r>
              <a:rPr lang="zh-TW" altLang="en-US" sz="3200" dirty="0"/>
              <a:t>汽修科</a:t>
            </a:r>
            <a:r>
              <a:rPr lang="zh-TW" altLang="en-US" sz="3200" dirty="0" smtClean="0"/>
              <a:t>學習</a:t>
            </a:r>
            <a:r>
              <a:rPr lang="zh-TW" altLang="en-US" sz="3200" dirty="0"/>
              <a:t>換</a:t>
            </a:r>
            <a:r>
              <a:rPr lang="zh-TW" altLang="en-US" sz="3200" dirty="0" smtClean="0"/>
              <a:t>輪胎</a:t>
            </a:r>
            <a:endParaRPr lang="en-US" altLang="zh-TW" sz="3200" dirty="0" smtClean="0"/>
          </a:p>
          <a:p>
            <a:endParaRPr lang="en-US" altLang="zh-TW" sz="3200" b="1" dirty="0">
              <a:solidFill>
                <a:schemeClr val="accent2"/>
              </a:solidFill>
            </a:endParaRPr>
          </a:p>
          <a:p>
            <a:r>
              <a:rPr lang="zh-TW" altLang="en-US" sz="3200" b="1" dirty="0" smtClean="0">
                <a:solidFill>
                  <a:schemeClr val="accent2"/>
                </a:solidFill>
              </a:rPr>
              <a:t>★</a:t>
            </a:r>
            <a:r>
              <a:rPr lang="zh-TW" altLang="en-US" sz="3200" b="1" dirty="0">
                <a:solidFill>
                  <a:schemeClr val="accent2"/>
                </a:solidFill>
              </a:rPr>
              <a:t>大甲在地文化：</a:t>
            </a:r>
            <a:endParaRPr lang="en-US" altLang="zh-TW" sz="3200" b="1" dirty="0">
              <a:solidFill>
                <a:schemeClr val="accent2"/>
              </a:solidFill>
            </a:endParaRPr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歷史</a:t>
            </a:r>
            <a:r>
              <a:rPr lang="zh-TW" altLang="en-US" sz="3200" dirty="0"/>
              <a:t>與地理的知識</a:t>
            </a:r>
            <a:r>
              <a:rPr lang="zh-TW" altLang="en-US" sz="3200" dirty="0" smtClean="0"/>
              <a:t>背景</a:t>
            </a:r>
            <a:endParaRPr lang="en-US" altLang="zh-TW" sz="3200" dirty="0"/>
          </a:p>
          <a:p>
            <a:r>
              <a:rPr lang="zh-TW" altLang="en-US" sz="3200" dirty="0" smtClean="0"/>
              <a:t>☆社會</a:t>
            </a:r>
            <a:r>
              <a:rPr lang="zh-TW" altLang="en-US" sz="3200" dirty="0"/>
              <a:t>科老師協同</a:t>
            </a:r>
            <a:r>
              <a:rPr lang="zh-TW" altLang="en-US" sz="3200" dirty="0" smtClean="0"/>
              <a:t>教學</a:t>
            </a:r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796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6602"/>
            <a:ext cx="12192000" cy="9144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5570756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</a:rPr>
              <a:t>★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課程主要</a:t>
            </a:r>
            <a:r>
              <a:rPr lang="zh-TW" altLang="en-US" sz="3600" b="1" dirty="0">
                <a:solidFill>
                  <a:srgbClr val="7030A0"/>
                </a:solidFill>
              </a:rPr>
              <a:t>的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內容：</a:t>
            </a:r>
            <a:endParaRPr lang="en-US" altLang="zh-TW" sz="3600" b="1" dirty="0" smtClean="0">
              <a:solidFill>
                <a:srgbClr val="7030A0"/>
              </a:solidFill>
            </a:endParaRPr>
          </a:p>
          <a:p>
            <a:r>
              <a:rPr lang="zh-TW" altLang="en-US" sz="3200" b="1" dirty="0">
                <a:solidFill>
                  <a:srgbClr val="FF0066"/>
                </a:solidFill>
              </a:rPr>
              <a:t>★生活基本素養</a:t>
            </a:r>
            <a:r>
              <a:rPr lang="zh-TW" altLang="en-US" sz="3200" b="1" dirty="0" smtClean="0">
                <a:solidFill>
                  <a:srgbClr val="FF0066"/>
                </a:solidFill>
              </a:rPr>
              <a:t>：</a:t>
            </a:r>
            <a:endParaRPr lang="en-US" altLang="zh-TW" sz="3200" dirty="0" smtClean="0"/>
          </a:p>
          <a:p>
            <a:r>
              <a:rPr lang="zh-TW" altLang="en-US" sz="3200" dirty="0"/>
              <a:t>☆汽車科的老師教換</a:t>
            </a:r>
            <a:r>
              <a:rPr lang="zh-TW" altLang="en-US" sz="3200" dirty="0" smtClean="0"/>
              <a:t>輪胎</a:t>
            </a:r>
            <a:endParaRPr lang="en-US" altLang="zh-TW" sz="3200" dirty="0" smtClean="0"/>
          </a:p>
          <a:p>
            <a:r>
              <a:rPr lang="zh-TW" altLang="en-US" sz="3200" dirty="0" smtClean="0"/>
              <a:t>☆電訊</a:t>
            </a:r>
            <a:r>
              <a:rPr lang="zh-TW" altLang="en-US" sz="3200" dirty="0"/>
              <a:t>科的老師教簡易家電</a:t>
            </a:r>
            <a:r>
              <a:rPr lang="zh-TW" altLang="en-US" sz="3200" dirty="0" smtClean="0"/>
              <a:t>維修</a:t>
            </a:r>
            <a:endParaRPr lang="en-US" altLang="zh-TW" sz="3200" dirty="0" smtClean="0"/>
          </a:p>
          <a:p>
            <a:r>
              <a:rPr lang="zh-TW" altLang="en-US" sz="3200" dirty="0" smtClean="0"/>
              <a:t>☆觀光</a:t>
            </a:r>
            <a:r>
              <a:rPr lang="zh-TW" altLang="en-US" sz="3200" dirty="0"/>
              <a:t>科的老師教生活禮儀和茶道</a:t>
            </a:r>
            <a:r>
              <a:rPr lang="zh-TW" altLang="en-US" sz="3200" dirty="0" smtClean="0"/>
              <a:t>文化</a:t>
            </a:r>
            <a:endParaRPr lang="en-US" altLang="zh-TW" sz="3200" dirty="0" smtClean="0"/>
          </a:p>
          <a:p>
            <a:r>
              <a:rPr lang="zh-TW" altLang="en-US" sz="3200" dirty="0" smtClean="0"/>
              <a:t>☆資料</a:t>
            </a:r>
            <a:r>
              <a:rPr lang="zh-TW" altLang="en-US" sz="3200" dirty="0"/>
              <a:t>科的老師教生活</a:t>
            </a:r>
            <a:r>
              <a:rPr lang="zh-TW" altLang="en-US" sz="3200" dirty="0" smtClean="0"/>
              <a:t>理財</a:t>
            </a:r>
            <a:endParaRPr lang="en-US" altLang="zh-TW" sz="3200" dirty="0" smtClean="0"/>
          </a:p>
          <a:p>
            <a:r>
              <a:rPr lang="zh-TW" altLang="en-US" sz="3200" dirty="0" smtClean="0"/>
              <a:t>☆美容</a:t>
            </a:r>
            <a:r>
              <a:rPr lang="zh-TW" altLang="en-US" sz="3200" dirty="0"/>
              <a:t>科的老師教</a:t>
            </a:r>
            <a:r>
              <a:rPr lang="zh-TW" altLang="en-US" sz="3200" dirty="0" smtClean="0"/>
              <a:t>縫紉</a:t>
            </a:r>
            <a:endParaRPr lang="en-US" altLang="zh-TW" sz="3200" dirty="0" smtClean="0"/>
          </a:p>
          <a:p>
            <a:r>
              <a:rPr lang="zh-TW" altLang="en-US" sz="3200" dirty="0" smtClean="0"/>
              <a:t>☆自然</a:t>
            </a:r>
            <a:r>
              <a:rPr lang="zh-TW" altLang="en-US" sz="3200" dirty="0"/>
              <a:t>科的老師教製作防蚊液、乳液</a:t>
            </a:r>
            <a:r>
              <a:rPr lang="en-US" altLang="zh-TW" sz="3200" dirty="0"/>
              <a:t>…</a:t>
            </a:r>
            <a:r>
              <a:rPr lang="zh-TW" altLang="en-US" sz="3200" dirty="0"/>
              <a:t>等。</a:t>
            </a:r>
            <a:endParaRPr lang="en-US" altLang="zh-TW" sz="3200" b="1" dirty="0">
              <a:solidFill>
                <a:schemeClr val="accent2"/>
              </a:solidFill>
            </a:endParaRPr>
          </a:p>
          <a:p>
            <a:r>
              <a:rPr lang="zh-TW" altLang="en-US" sz="3200" b="1" dirty="0" smtClean="0">
                <a:solidFill>
                  <a:schemeClr val="accent2"/>
                </a:solidFill>
              </a:rPr>
              <a:t>★</a:t>
            </a:r>
            <a:r>
              <a:rPr lang="zh-TW" altLang="en-US" sz="3200" b="1" dirty="0">
                <a:solidFill>
                  <a:schemeClr val="accent2"/>
                </a:solidFill>
              </a:rPr>
              <a:t>大甲在地文化：</a:t>
            </a:r>
            <a:endParaRPr lang="en-US" altLang="zh-TW" sz="3200" b="1" dirty="0">
              <a:solidFill>
                <a:schemeClr val="accent2"/>
              </a:solidFill>
            </a:endParaRPr>
          </a:p>
          <a:p>
            <a:r>
              <a:rPr lang="zh-TW" altLang="en-US" sz="3200" dirty="0" smtClean="0"/>
              <a:t>☆</a:t>
            </a:r>
            <a:r>
              <a:rPr lang="zh-TW" altLang="en-US" sz="3200" dirty="0"/>
              <a:t>介紹</a:t>
            </a:r>
            <a:r>
              <a:rPr lang="zh-TW" altLang="en-US" sz="3200" dirty="0" smtClean="0"/>
              <a:t>大甲</a:t>
            </a:r>
            <a:r>
              <a:rPr lang="zh-TW" altLang="en-US" sz="3200" dirty="0"/>
              <a:t>的媽祖信仰、地理環境、歷史背景、重要人物</a:t>
            </a:r>
            <a:r>
              <a:rPr lang="en-US" altLang="zh-TW" sz="3200" dirty="0"/>
              <a:t>…</a:t>
            </a:r>
            <a:r>
              <a:rPr lang="zh-TW" altLang="en-US" sz="3200" dirty="0" smtClean="0"/>
              <a:t>等，</a:t>
            </a:r>
            <a:r>
              <a:rPr lang="zh-TW" altLang="en-US" sz="3200" dirty="0"/>
              <a:t>讓學生能認識生長的地方。</a:t>
            </a:r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092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6602"/>
            <a:ext cx="12192000" cy="9144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550920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</a:rPr>
              <a:t>★期待學生的學習如何發生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：</a:t>
            </a:r>
            <a:endParaRPr lang="en-US" altLang="zh-TW" sz="3600" b="1" dirty="0" smtClean="0">
              <a:solidFill>
                <a:srgbClr val="7030A0"/>
              </a:solidFill>
            </a:endParaRPr>
          </a:p>
          <a:p>
            <a:endParaRPr lang="zh-TW" altLang="en-US" sz="3200" b="1" dirty="0" smtClean="0">
              <a:solidFill>
                <a:srgbClr val="FF0000"/>
              </a:solidFill>
            </a:endParaRPr>
          </a:p>
          <a:p>
            <a:r>
              <a:rPr lang="zh-TW" altLang="en-US" sz="3200" b="1" dirty="0" smtClean="0">
                <a:solidFill>
                  <a:srgbClr val="FF0000"/>
                </a:solidFill>
              </a:rPr>
              <a:t>☆</a:t>
            </a:r>
            <a:r>
              <a:rPr lang="zh-TW" altLang="en-US" sz="3200" b="1" dirty="0">
                <a:solidFill>
                  <a:srgbClr val="FF0000"/>
                </a:solidFill>
              </a:rPr>
              <a:t>課程的目的不是為了求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高分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endParaRPr lang="zh-TW" altLang="en-US" sz="3200" b="1" dirty="0">
              <a:solidFill>
                <a:srgbClr val="7030A0"/>
              </a:solidFill>
            </a:endParaRPr>
          </a:p>
          <a:p>
            <a:r>
              <a:rPr lang="zh-TW" altLang="en-US" sz="3200" b="1" dirty="0">
                <a:solidFill>
                  <a:srgbClr val="FF0066"/>
                </a:solidFill>
              </a:rPr>
              <a:t>★生活基本素養：</a:t>
            </a:r>
            <a:endParaRPr lang="en-US" altLang="zh-TW" sz="3200" b="1" dirty="0">
              <a:solidFill>
                <a:srgbClr val="FF0066"/>
              </a:solidFill>
            </a:endParaRPr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發掘</a:t>
            </a:r>
            <a:r>
              <a:rPr lang="zh-TW" altLang="en-US" sz="3200" dirty="0"/>
              <a:t>自己的</a:t>
            </a:r>
            <a:r>
              <a:rPr lang="zh-TW" altLang="en-US" sz="3200" dirty="0" smtClean="0"/>
              <a:t>氣質　☆提升禮儀　☆增加</a:t>
            </a:r>
            <a:r>
              <a:rPr lang="zh-TW" altLang="en-US" sz="3200" dirty="0"/>
              <a:t>自信心和社交</a:t>
            </a:r>
            <a:r>
              <a:rPr lang="zh-TW" altLang="en-US" sz="3200" dirty="0" smtClean="0"/>
              <a:t>能力</a:t>
            </a:r>
            <a:endParaRPr lang="en-US" altLang="zh-TW" sz="3200" dirty="0" smtClean="0"/>
          </a:p>
          <a:p>
            <a:r>
              <a:rPr lang="zh-TW" altLang="en-US" sz="3200" b="1" dirty="0">
                <a:solidFill>
                  <a:schemeClr val="accent2"/>
                </a:solidFill>
              </a:rPr>
              <a:t>★大甲在地文化：</a:t>
            </a:r>
            <a:endParaRPr lang="en-US" altLang="zh-TW" sz="3200" b="1" dirty="0">
              <a:solidFill>
                <a:schemeClr val="accent2"/>
              </a:solidFill>
            </a:endParaRPr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對</a:t>
            </a:r>
            <a:r>
              <a:rPr lang="zh-TW" altLang="en-US" sz="3200" dirty="0"/>
              <a:t>家鄉的文化產生</a:t>
            </a:r>
            <a:r>
              <a:rPr lang="zh-TW" altLang="en-US" sz="3200" dirty="0" smtClean="0"/>
              <a:t>興趣　　　　☆對</a:t>
            </a:r>
            <a:r>
              <a:rPr lang="zh-TW" altLang="en-US" sz="3200" dirty="0"/>
              <a:t>土地產生</a:t>
            </a:r>
            <a:r>
              <a:rPr lang="zh-TW" altLang="en-US" sz="3200" dirty="0" smtClean="0"/>
              <a:t>認同</a:t>
            </a:r>
            <a:endParaRPr lang="en-US" altLang="zh-TW" sz="3200" dirty="0"/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對</a:t>
            </a:r>
            <a:r>
              <a:rPr lang="zh-TW" altLang="en-US" sz="3200" dirty="0"/>
              <a:t>日後的人際發展有所</a:t>
            </a:r>
            <a:r>
              <a:rPr lang="zh-TW" altLang="en-US" sz="3200" dirty="0" smtClean="0"/>
              <a:t>助益</a:t>
            </a:r>
            <a:endParaRPr lang="zh-TW" altLang="en-US" sz="3200" dirty="0"/>
          </a:p>
          <a:p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6602"/>
            <a:ext cx="12192000" cy="9144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4955203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7030A0"/>
                </a:solidFill>
              </a:rPr>
              <a:t>★如何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組織課</a:t>
            </a:r>
            <a:r>
              <a:rPr lang="zh-TW" altLang="en-US" sz="3600" b="1" dirty="0">
                <a:solidFill>
                  <a:srgbClr val="7030A0"/>
                </a:solidFill>
              </a:rPr>
              <a:t>程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內容：</a:t>
            </a:r>
            <a:endParaRPr lang="zh-TW" altLang="en-US" sz="3200" b="1" dirty="0">
              <a:solidFill>
                <a:srgbClr val="FF0000"/>
              </a:solidFill>
            </a:endParaRPr>
          </a:p>
          <a:p>
            <a:r>
              <a:rPr lang="zh-TW" altLang="en-US" sz="3200" b="1" dirty="0">
                <a:solidFill>
                  <a:srgbClr val="FF0000"/>
                </a:solidFill>
              </a:rPr>
              <a:t>☆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教師</a:t>
            </a:r>
            <a:r>
              <a:rPr lang="zh-TW" altLang="en-US" sz="3200" b="1" dirty="0">
                <a:solidFill>
                  <a:srgbClr val="FF0000"/>
                </a:solidFill>
              </a:rPr>
              <a:t>專業發展社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群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在社</a:t>
            </a:r>
            <a:r>
              <a:rPr lang="zh-TW" altLang="en-US" sz="2800" dirty="0"/>
              <a:t>群裡，不只有相同科目的老師</a:t>
            </a:r>
            <a:r>
              <a:rPr lang="zh-TW" altLang="en-US" sz="2800" dirty="0" smtClean="0"/>
              <a:t>，還有</a:t>
            </a:r>
            <a:r>
              <a:rPr lang="zh-TW" altLang="en-US" sz="2800" dirty="0"/>
              <a:t>其他科目的老師，讓不同科目</a:t>
            </a:r>
            <a:r>
              <a:rPr lang="zh-TW" altLang="en-US" sz="2800" dirty="0" smtClean="0"/>
              <a:t>的老師共同</a:t>
            </a:r>
            <a:r>
              <a:rPr lang="zh-TW" altLang="en-US" sz="2800" dirty="0"/>
              <a:t>設計、發展一門課和一門單元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3600" b="1" dirty="0" smtClean="0">
                <a:solidFill>
                  <a:srgbClr val="7030A0"/>
                </a:solidFill>
              </a:rPr>
              <a:t>★</a:t>
            </a:r>
            <a:r>
              <a:rPr lang="zh-TW" altLang="en-US" sz="3600" b="1" dirty="0">
                <a:solidFill>
                  <a:srgbClr val="7030A0"/>
                </a:solidFill>
              </a:rPr>
              <a:t>課程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中老師的</a:t>
            </a:r>
            <a:r>
              <a:rPr lang="zh-TW" altLang="en-US" sz="3600" b="1" dirty="0">
                <a:solidFill>
                  <a:srgbClr val="7030A0"/>
                </a:solidFill>
              </a:rPr>
              <a:t>角色和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責任：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老師扮演</a:t>
            </a:r>
            <a:r>
              <a:rPr lang="zh-TW" altLang="en-US" sz="3200" dirty="0">
                <a:solidFill>
                  <a:srgbClr val="FF0000"/>
                </a:solidFill>
              </a:rPr>
              <a:t>主導者</a:t>
            </a:r>
            <a:r>
              <a:rPr lang="zh-TW" altLang="en-US" sz="3200" dirty="0"/>
              <a:t>，傳授學生知識和</a:t>
            </a:r>
            <a:r>
              <a:rPr lang="zh-TW" altLang="en-US" sz="3200" dirty="0" smtClean="0"/>
              <a:t>訊息</a:t>
            </a:r>
            <a:endParaRPr lang="en-US" altLang="zh-TW" sz="3200" dirty="0" smtClean="0"/>
          </a:p>
          <a:p>
            <a:r>
              <a:rPr lang="zh-TW" altLang="en-US" sz="3200" dirty="0"/>
              <a:t>☆</a:t>
            </a:r>
            <a:r>
              <a:rPr lang="zh-TW" altLang="en-US" sz="3200" dirty="0" smtClean="0"/>
              <a:t>學生是</a:t>
            </a:r>
            <a:r>
              <a:rPr lang="zh-TW" altLang="en-US" sz="3200" dirty="0">
                <a:solidFill>
                  <a:srgbClr val="FF0000"/>
                </a:solidFill>
              </a:rPr>
              <a:t>參與者</a:t>
            </a:r>
            <a:r>
              <a:rPr lang="zh-TW" altLang="en-US" sz="3200" dirty="0"/>
              <a:t>，負責學習、操作和從課堂與活動中得到體會、體驗，</a:t>
            </a:r>
            <a:r>
              <a:rPr lang="zh-TW" altLang="en-US" sz="3200" dirty="0" smtClean="0"/>
              <a:t>並且反思、檢視</a:t>
            </a:r>
            <a:r>
              <a:rPr lang="zh-TW" altLang="en-US" sz="3200" dirty="0"/>
              <a:t>自我的學習</a:t>
            </a:r>
            <a:r>
              <a:rPr lang="zh-TW" altLang="en-US" sz="3200" dirty="0" smtClean="0"/>
              <a:t>成效</a:t>
            </a:r>
            <a:endParaRPr lang="en-US" altLang="zh-TW" sz="3200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293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076178" y="2071859"/>
            <a:ext cx="9945859" cy="769441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FF0000"/>
                </a:solidFill>
              </a:rPr>
              <a:t>五、課程實施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23070" y="538540"/>
            <a:ext cx="9945859" cy="5816977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7030A0"/>
                </a:solidFill>
              </a:rPr>
              <a:t>★</a:t>
            </a:r>
            <a:r>
              <a:rPr lang="zh-TW" altLang="en-US" sz="3200" b="1" dirty="0">
                <a:solidFill>
                  <a:srgbClr val="7030A0"/>
                </a:solidFill>
              </a:rPr>
              <a:t>課程最佳的呈現或實施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方式</a:t>
            </a:r>
            <a:endParaRPr lang="en-US" altLang="zh-TW" sz="2800" dirty="0"/>
          </a:p>
          <a:p>
            <a:r>
              <a:rPr lang="zh-TW" altLang="en-US" sz="2800" dirty="0"/>
              <a:t>☆</a:t>
            </a:r>
            <a:r>
              <a:rPr lang="zh-TW" altLang="en-US" sz="2800" dirty="0" smtClean="0"/>
              <a:t>跑</a:t>
            </a:r>
            <a:r>
              <a:rPr lang="zh-TW" altLang="en-US" sz="2800" dirty="0"/>
              <a:t>班</a:t>
            </a:r>
            <a:r>
              <a:rPr lang="zh-TW" altLang="en-US" sz="2800" dirty="0" smtClean="0"/>
              <a:t>方式</a:t>
            </a:r>
            <a:endParaRPr lang="en-US" altLang="zh-TW" sz="2800" dirty="0" smtClean="0"/>
          </a:p>
          <a:p>
            <a:r>
              <a:rPr lang="zh-TW" altLang="en-US" sz="2800" dirty="0"/>
              <a:t>☆</a:t>
            </a:r>
            <a:r>
              <a:rPr lang="zh-TW" altLang="en-US" sz="2800" dirty="0" smtClean="0"/>
              <a:t>學生</a:t>
            </a:r>
            <a:r>
              <a:rPr lang="zh-TW" altLang="en-US" sz="2800" dirty="0"/>
              <a:t>可自行選擇想上什麼</a:t>
            </a:r>
            <a:r>
              <a:rPr lang="zh-TW" altLang="en-US" sz="2800" dirty="0" smtClean="0"/>
              <a:t>課</a:t>
            </a:r>
            <a:endParaRPr lang="en-US" altLang="zh-TW" sz="2800" dirty="0" smtClean="0"/>
          </a:p>
          <a:p>
            <a:r>
              <a:rPr lang="zh-TW" altLang="en-US" sz="2800" dirty="0"/>
              <a:t>☆</a:t>
            </a:r>
            <a:r>
              <a:rPr lang="zh-TW" altLang="en-US" sz="2800" dirty="0" smtClean="0"/>
              <a:t>符合</a:t>
            </a:r>
            <a:r>
              <a:rPr lang="zh-TW" altLang="en-US" sz="2800" dirty="0"/>
              <a:t>學生之需要，規劃對應的</a:t>
            </a:r>
            <a:r>
              <a:rPr lang="zh-TW" altLang="en-US" sz="2800" dirty="0" smtClean="0"/>
              <a:t>課程</a:t>
            </a:r>
            <a:endParaRPr lang="en-US" altLang="zh-TW" sz="2800" dirty="0" smtClean="0"/>
          </a:p>
          <a:p>
            <a:r>
              <a:rPr lang="zh-TW" altLang="en-US" sz="2800" dirty="0"/>
              <a:t>☆</a:t>
            </a:r>
            <a:r>
              <a:rPr lang="zh-TW" altLang="en-US" sz="2800" dirty="0" smtClean="0"/>
              <a:t>重視</a:t>
            </a:r>
            <a:r>
              <a:rPr lang="zh-TW" altLang="en-US" sz="2800" dirty="0"/>
              <a:t>知識與情意的</a:t>
            </a:r>
            <a:r>
              <a:rPr lang="zh-TW" altLang="en-US" sz="2800" dirty="0" smtClean="0"/>
              <a:t>發展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3200" b="1" dirty="0">
                <a:solidFill>
                  <a:srgbClr val="7030A0"/>
                </a:solidFill>
              </a:rPr>
              <a:t>★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課程</a:t>
            </a:r>
            <a:r>
              <a:rPr lang="zh-TW" altLang="en-US" sz="3200" b="1" dirty="0">
                <a:solidFill>
                  <a:srgbClr val="7030A0"/>
                </a:solidFill>
              </a:rPr>
              <a:t>最有價值的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部分</a:t>
            </a:r>
            <a:endParaRPr lang="en-US" altLang="zh-TW" sz="3200" b="1" dirty="0" smtClean="0">
              <a:solidFill>
                <a:srgbClr val="7030A0"/>
              </a:solidFill>
            </a:endParaRPr>
          </a:p>
          <a:p>
            <a:r>
              <a:rPr lang="zh-TW" altLang="en-US" sz="2800" b="1" dirty="0">
                <a:solidFill>
                  <a:srgbClr val="FF0066"/>
                </a:solidFill>
              </a:rPr>
              <a:t>★</a:t>
            </a:r>
            <a:r>
              <a:rPr lang="zh-TW" altLang="en-US" sz="2800" b="1" dirty="0" smtClean="0">
                <a:solidFill>
                  <a:srgbClr val="FF0066"/>
                </a:solidFill>
              </a:rPr>
              <a:t>生活</a:t>
            </a:r>
            <a:r>
              <a:rPr lang="zh-TW" altLang="en-US" sz="2800" b="1" dirty="0">
                <a:solidFill>
                  <a:srgbClr val="FF0066"/>
                </a:solidFill>
              </a:rPr>
              <a:t>基本</a:t>
            </a:r>
            <a:r>
              <a:rPr lang="zh-TW" altLang="en-US" sz="2800" b="1" dirty="0" smtClean="0">
                <a:solidFill>
                  <a:srgbClr val="FF0066"/>
                </a:solidFill>
              </a:rPr>
              <a:t>素養</a:t>
            </a:r>
            <a:endParaRPr lang="en-US" altLang="zh-TW" sz="2800" b="1" dirty="0" smtClean="0">
              <a:solidFill>
                <a:srgbClr val="FF0066"/>
              </a:solidFill>
            </a:endParaRPr>
          </a:p>
          <a:p>
            <a:r>
              <a:rPr lang="zh-TW" altLang="en-US" sz="2800" dirty="0"/>
              <a:t>☆</a:t>
            </a:r>
            <a:r>
              <a:rPr lang="zh-TW" altLang="en-US" sz="2800" dirty="0" smtClean="0"/>
              <a:t>讓</a:t>
            </a:r>
            <a:r>
              <a:rPr lang="zh-TW" altLang="en-US" sz="2800" dirty="0"/>
              <a:t>學生從生活細節開始</a:t>
            </a:r>
            <a:r>
              <a:rPr lang="zh-TW" altLang="en-US" sz="2800" dirty="0" smtClean="0"/>
              <a:t>改變</a:t>
            </a:r>
            <a:endParaRPr lang="en-US" altLang="zh-TW" sz="2800" dirty="0"/>
          </a:p>
          <a:p>
            <a:r>
              <a:rPr lang="zh-TW" altLang="en-US" sz="2800" dirty="0"/>
              <a:t>☆</a:t>
            </a:r>
            <a:r>
              <a:rPr lang="zh-TW" altLang="en-US" sz="2800" dirty="0" smtClean="0"/>
              <a:t>提升</a:t>
            </a:r>
            <a:r>
              <a:rPr lang="zh-TW" altLang="en-US" sz="2800" dirty="0"/>
              <a:t>待人</a:t>
            </a:r>
            <a:r>
              <a:rPr lang="zh-TW" altLang="en-US" sz="2800" dirty="0" smtClean="0"/>
              <a:t>處事的能力</a:t>
            </a:r>
            <a:endParaRPr lang="en-US" altLang="zh-TW" sz="2800" dirty="0" smtClean="0"/>
          </a:p>
          <a:p>
            <a:r>
              <a:rPr lang="zh-TW" altLang="en-US" sz="2800" b="1" dirty="0" smtClean="0">
                <a:solidFill>
                  <a:schemeClr val="accent2"/>
                </a:solidFill>
              </a:rPr>
              <a:t>★ </a:t>
            </a:r>
            <a:r>
              <a:rPr lang="zh-TW" altLang="en-US" sz="2800" b="1" dirty="0">
                <a:solidFill>
                  <a:schemeClr val="accent2"/>
                </a:solidFill>
              </a:rPr>
              <a:t>大甲在地文化</a:t>
            </a:r>
            <a:endParaRPr lang="en-US" altLang="zh-TW" sz="2800" b="1" dirty="0">
              <a:solidFill>
                <a:schemeClr val="accent2"/>
              </a:solidFill>
            </a:endParaRPr>
          </a:p>
          <a:p>
            <a:r>
              <a:rPr lang="zh-TW" altLang="en-US" sz="2800" dirty="0"/>
              <a:t>☆</a:t>
            </a:r>
            <a:r>
              <a:rPr lang="zh-TW" altLang="en-US" sz="2800" dirty="0" smtClean="0"/>
              <a:t>培養</a:t>
            </a:r>
            <a:r>
              <a:rPr lang="zh-TW" altLang="en-US" sz="2800" dirty="0"/>
              <a:t>學生的地方認同</a:t>
            </a:r>
            <a:endParaRPr lang="en-US" altLang="zh-TW" sz="2800" dirty="0"/>
          </a:p>
          <a:p>
            <a:r>
              <a:rPr lang="zh-TW" altLang="en-US" sz="2800" dirty="0"/>
              <a:t>☆</a:t>
            </a:r>
            <a:r>
              <a:rPr lang="zh-TW" altLang="en-US" sz="2800" dirty="0" smtClean="0"/>
              <a:t>為</a:t>
            </a:r>
            <a:r>
              <a:rPr lang="zh-TW" altLang="en-US" sz="2800" dirty="0"/>
              <a:t>大甲在地保存重要歷史</a:t>
            </a:r>
            <a:r>
              <a:rPr lang="zh-TW" altLang="en-US" sz="2800" dirty="0" smtClean="0"/>
              <a:t>資料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6155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5570756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</a:rPr>
              <a:t>六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、課程評鑑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r>
              <a:rPr lang="zh-TW" altLang="en-US" sz="3200" b="1" dirty="0" smtClean="0">
                <a:solidFill>
                  <a:srgbClr val="7030A0"/>
                </a:solidFill>
              </a:rPr>
              <a:t>★課程是否達成原定的教學目標：</a:t>
            </a:r>
          </a:p>
          <a:p>
            <a:r>
              <a:rPr lang="zh-TW" altLang="en-US" sz="2800" dirty="0" smtClean="0"/>
              <a:t>致用高中的特色課程至今實施六年，還在鼓勵與試驗階段，目前藉由</a:t>
            </a:r>
            <a:r>
              <a:rPr lang="zh-TW" altLang="en-US" sz="2800" dirty="0" smtClean="0">
                <a:solidFill>
                  <a:srgbClr val="0070C0"/>
                </a:solidFill>
              </a:rPr>
              <a:t>請學生填寫問卷</a:t>
            </a:r>
            <a:r>
              <a:rPr lang="zh-TW" altLang="en-US" sz="2800" dirty="0" smtClean="0"/>
              <a:t>，來</a:t>
            </a:r>
            <a:r>
              <a:rPr lang="zh-TW" altLang="en-US" sz="2800" dirty="0" smtClean="0">
                <a:solidFill>
                  <a:srgbClr val="0070C0"/>
                </a:solidFill>
              </a:rPr>
              <a:t>檢討與規畫下一年度的課程方向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endParaRPr lang="en-US" altLang="zh-TW" sz="2800" b="1" dirty="0"/>
          </a:p>
          <a:p>
            <a:r>
              <a:rPr lang="zh-TW" altLang="en-US" sz="3200" b="1" dirty="0" smtClean="0">
                <a:solidFill>
                  <a:srgbClr val="7030A0"/>
                </a:solidFill>
              </a:rPr>
              <a:t>★如何評鑑：</a:t>
            </a:r>
            <a:endParaRPr lang="en-US" altLang="zh-TW" sz="2800" dirty="0" smtClean="0">
              <a:solidFill>
                <a:srgbClr val="7030A0"/>
              </a:solidFill>
            </a:endParaRPr>
          </a:p>
          <a:p>
            <a:r>
              <a:rPr lang="zh-TW" altLang="en-US" sz="2800" dirty="0" smtClean="0"/>
              <a:t>☆尚未實施評鑑。</a:t>
            </a:r>
            <a:endParaRPr lang="en-US" altLang="zh-TW" sz="2800" dirty="0" smtClean="0"/>
          </a:p>
          <a:p>
            <a:r>
              <a:rPr lang="zh-TW" altLang="en-US" sz="2800" dirty="0" smtClean="0"/>
              <a:t>☆鼓勵老師們繼續發展設計課程。</a:t>
            </a:r>
            <a:endParaRPr lang="en-US" altLang="zh-TW" sz="2800" dirty="0" smtClean="0"/>
          </a:p>
          <a:p>
            <a:r>
              <a:rPr lang="zh-TW" altLang="en-US" sz="2800" dirty="0" smtClean="0"/>
              <a:t>☆循序漸進的鼓勵老師們參與教育部的評鑑計畫。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3200" b="1" dirty="0" smtClean="0">
                <a:solidFill>
                  <a:srgbClr val="7030A0"/>
                </a:solidFill>
              </a:rPr>
              <a:t>★未來方向：</a:t>
            </a:r>
            <a:endParaRPr lang="en-US" altLang="zh-TW" sz="3200" b="1" dirty="0" smtClean="0">
              <a:solidFill>
                <a:srgbClr val="7030A0"/>
              </a:solidFill>
            </a:endParaRPr>
          </a:p>
          <a:p>
            <a:r>
              <a:rPr lang="zh-TW" altLang="en-US" sz="2800" dirty="0" smtClean="0">
                <a:solidFill>
                  <a:srgbClr val="0070C0"/>
                </a:solidFill>
              </a:rPr>
              <a:t>依學生的需求改進→專家評估建檔、統整→評鑑。</a:t>
            </a:r>
          </a:p>
        </p:txBody>
      </p:sp>
    </p:spTree>
    <p:extLst>
      <p:ext uri="{BB962C8B-B14F-4D97-AF65-F5344CB8AC3E}">
        <p14:creationId xmlns:p14="http://schemas.microsoft.com/office/powerpoint/2010/main" val="15605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031"/>
            <a:ext cx="12198869" cy="762429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192089" y="1631623"/>
            <a:ext cx="5801140" cy="249299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7030A0"/>
                </a:solidFill>
              </a:rPr>
              <a:t>★</a:t>
            </a:r>
            <a:r>
              <a:rPr lang="zh-TW" altLang="en-US" sz="4400" b="1" dirty="0" smtClean="0">
                <a:solidFill>
                  <a:srgbClr val="7030A0"/>
                </a:solidFill>
              </a:rPr>
              <a:t>心得分享</a:t>
            </a:r>
            <a:endParaRPr lang="en-US" altLang="zh-TW" sz="4400" b="1" dirty="0" smtClean="0">
              <a:solidFill>
                <a:srgbClr val="7030A0"/>
              </a:solidFill>
            </a:endParaRPr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☆</a:t>
            </a:r>
            <a:r>
              <a:rPr lang="zh-TW" altLang="en-US" sz="3200" b="1" dirty="0" smtClean="0"/>
              <a:t>老師的用心</a:t>
            </a:r>
            <a:endParaRPr lang="en-US" altLang="zh-TW" sz="3200" b="1" dirty="0"/>
          </a:p>
          <a:p>
            <a:r>
              <a:rPr lang="zh-TW" altLang="en-US" sz="3200" dirty="0"/>
              <a:t>☆</a:t>
            </a:r>
            <a:r>
              <a:rPr lang="zh-TW" altLang="en-US" sz="3200" b="1" dirty="0" smtClean="0"/>
              <a:t>永遠為孩子設想</a:t>
            </a:r>
            <a:endParaRPr lang="en-US" altLang="zh-TW" sz="3200" b="1" dirty="0" smtClean="0"/>
          </a:p>
          <a:p>
            <a:endParaRPr lang="en-US" altLang="zh-TW" sz="1600" b="1" dirty="0" smtClean="0">
              <a:solidFill>
                <a:srgbClr val="FF0000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479" y="-193493"/>
            <a:ext cx="8190963" cy="6143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78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" y="-2212144"/>
            <a:ext cx="12285784" cy="921433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181686" y="829993"/>
            <a:ext cx="9945859" cy="4555093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</a:rPr>
              <a:t>一、學校介紹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endParaRPr lang="en-US" altLang="zh-TW" sz="3200" b="1" dirty="0" smtClean="0">
              <a:solidFill>
                <a:srgbClr val="FF0000"/>
              </a:solidFill>
            </a:endParaRPr>
          </a:p>
          <a:p>
            <a:r>
              <a:rPr lang="zh-TW" altLang="en-US" sz="3200" b="1" dirty="0" smtClean="0"/>
              <a:t>★班級數、學生人數：</a:t>
            </a:r>
          </a:p>
          <a:p>
            <a:r>
              <a:rPr lang="zh-TW" altLang="en-US" sz="2800" dirty="0" smtClean="0"/>
              <a:t>日間部</a:t>
            </a:r>
            <a:r>
              <a:rPr lang="en-US" altLang="zh-TW" sz="2800" dirty="0" smtClean="0"/>
              <a:t>84</a:t>
            </a:r>
            <a:r>
              <a:rPr lang="zh-TW" altLang="en-US" sz="2800" dirty="0" smtClean="0"/>
              <a:t>班，共</a:t>
            </a:r>
            <a:r>
              <a:rPr lang="en-US" altLang="zh-TW" sz="2800" dirty="0" smtClean="0"/>
              <a:t>3900</a:t>
            </a:r>
            <a:r>
              <a:rPr lang="zh-TW" altLang="en-US" sz="2800" dirty="0" smtClean="0"/>
              <a:t>多位學生</a:t>
            </a:r>
            <a:endParaRPr lang="en-US" altLang="zh-TW" sz="2800" dirty="0" smtClean="0"/>
          </a:p>
          <a:p>
            <a:r>
              <a:rPr lang="zh-TW" altLang="en-US" sz="2800" dirty="0" smtClean="0"/>
              <a:t>夜間部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班，共</a:t>
            </a:r>
            <a:r>
              <a:rPr lang="en-US" altLang="zh-TW" sz="2800" dirty="0" smtClean="0"/>
              <a:t>200</a:t>
            </a:r>
            <a:r>
              <a:rPr lang="zh-TW" altLang="en-US" sz="2800" dirty="0" smtClean="0"/>
              <a:t>多位學生</a:t>
            </a:r>
            <a:endParaRPr lang="en-US" altLang="zh-TW" sz="2800" dirty="0" smtClean="0"/>
          </a:p>
          <a:p>
            <a:endParaRPr lang="zh-TW" altLang="en-US" dirty="0" smtClean="0"/>
          </a:p>
          <a:p>
            <a:r>
              <a:rPr lang="zh-TW" altLang="en-US" sz="3200" b="1" dirty="0" smtClean="0"/>
              <a:t>★訪談對象：</a:t>
            </a:r>
          </a:p>
          <a:p>
            <a:r>
              <a:rPr lang="zh-TW" altLang="en-US" sz="2800" dirty="0" smtClean="0"/>
              <a:t>陳忠裕實習主任</a:t>
            </a:r>
            <a:endParaRPr lang="en-US" altLang="zh-TW" sz="2800" dirty="0" smtClean="0"/>
          </a:p>
          <a:p>
            <a:r>
              <a:rPr lang="zh-TW" altLang="en-US" sz="2800" dirty="0" smtClean="0"/>
              <a:t>（前教務主任）</a:t>
            </a:r>
            <a:endParaRPr lang="en-US" altLang="zh-TW" dirty="0"/>
          </a:p>
          <a:p>
            <a:endParaRPr lang="zh-TW" altLang="en-US" sz="2800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0756">
            <a:off x="5250840" y="2027735"/>
            <a:ext cx="5961111" cy="44680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直線圖說文字 2 2"/>
          <p:cNvSpPr/>
          <p:nvPr/>
        </p:nvSpPr>
        <p:spPr>
          <a:xfrm>
            <a:off x="5743977" y="1751741"/>
            <a:ext cx="1519707" cy="704607"/>
          </a:xfrm>
          <a:prstGeom prst="borderCallout2">
            <a:avLst>
              <a:gd name="adj1" fmla="val 33373"/>
              <a:gd name="adj2" fmla="val 106074"/>
              <a:gd name="adj3" fmla="val 73584"/>
              <a:gd name="adj4" fmla="val 136723"/>
              <a:gd name="adj5" fmla="val 218512"/>
              <a:gd name="adj6" fmla="val 49943"/>
            </a:avLst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tx1"/>
                </a:solidFill>
              </a:rPr>
              <a:t>秉蓉</a:t>
            </a:r>
          </a:p>
        </p:txBody>
      </p:sp>
      <p:sp>
        <p:nvSpPr>
          <p:cNvPr id="8" name="直線圖說文字 2 7"/>
          <p:cNvSpPr/>
          <p:nvPr/>
        </p:nvSpPr>
        <p:spPr>
          <a:xfrm>
            <a:off x="2892574" y="4261737"/>
            <a:ext cx="1519707" cy="704607"/>
          </a:xfrm>
          <a:prstGeom prst="borderCallout2">
            <a:avLst>
              <a:gd name="adj1" fmla="val 33373"/>
              <a:gd name="adj2" fmla="val 106074"/>
              <a:gd name="adj3" fmla="val 73584"/>
              <a:gd name="adj4" fmla="val 136723"/>
              <a:gd name="adj5" fmla="val 32075"/>
              <a:gd name="adj6" fmla="val 179604"/>
            </a:avLst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tx1"/>
                </a:solidFill>
              </a:rPr>
              <a:t>芷亭</a:t>
            </a:r>
            <a:endParaRPr lang="zh-TW" alt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直線圖說文字 2 8"/>
          <p:cNvSpPr/>
          <p:nvPr/>
        </p:nvSpPr>
        <p:spPr>
          <a:xfrm>
            <a:off x="8539154" y="1521281"/>
            <a:ext cx="1519707" cy="704607"/>
          </a:xfrm>
          <a:prstGeom prst="borderCallout2">
            <a:avLst>
              <a:gd name="adj1" fmla="val 33373"/>
              <a:gd name="adj2" fmla="val 106074"/>
              <a:gd name="adj3" fmla="val 69928"/>
              <a:gd name="adj4" fmla="val 134181"/>
              <a:gd name="adj5" fmla="val 278829"/>
              <a:gd name="adj6" fmla="val 47401"/>
            </a:avLst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tx1"/>
                </a:solidFill>
              </a:rPr>
              <a:t>怡方</a:t>
            </a:r>
            <a:endParaRPr lang="zh-TW" alt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直線圖說文字 2 9"/>
          <p:cNvSpPr/>
          <p:nvPr/>
        </p:nvSpPr>
        <p:spPr>
          <a:xfrm>
            <a:off x="7629853" y="5954530"/>
            <a:ext cx="1519707" cy="704607"/>
          </a:xfrm>
          <a:prstGeom prst="borderCallout2">
            <a:avLst>
              <a:gd name="adj1" fmla="val 33373"/>
              <a:gd name="adj2" fmla="val 106074"/>
              <a:gd name="adj3" fmla="val 9611"/>
              <a:gd name="adj4" fmla="val 150282"/>
              <a:gd name="adj5" fmla="val -112322"/>
              <a:gd name="adj6" fmla="val 163502"/>
            </a:avLst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tx1"/>
                </a:solidFill>
              </a:rPr>
              <a:t>鎂玲</a:t>
            </a:r>
            <a:endParaRPr lang="zh-TW" alt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75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" y="-2212144"/>
            <a:ext cx="12285784" cy="921433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5139869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</a:rPr>
              <a:t>二</a:t>
            </a:r>
            <a:r>
              <a:rPr lang="zh-TW" altLang="en-US" sz="3600" b="1" dirty="0">
                <a:solidFill>
                  <a:srgbClr val="FF0000"/>
                </a:solidFill>
              </a:rPr>
              <a:t>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課程探索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endParaRPr lang="en-US" altLang="zh-TW" sz="3200" b="1" dirty="0" smtClean="0">
              <a:solidFill>
                <a:srgbClr val="FF0000"/>
              </a:solidFill>
            </a:endParaRPr>
          </a:p>
          <a:p>
            <a:r>
              <a:rPr lang="zh-TW" altLang="en-US" sz="3200" b="1" dirty="0" smtClean="0"/>
              <a:t>★課程名稱：</a:t>
            </a:r>
          </a:p>
          <a:p>
            <a:r>
              <a:rPr lang="en-US" altLang="zh-TW" sz="2800" dirty="0" smtClean="0"/>
              <a:t>A.</a:t>
            </a:r>
            <a:r>
              <a:rPr lang="zh-TW" altLang="en-US" sz="2800" dirty="0" smtClean="0"/>
              <a:t>生活基本素養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      B.</a:t>
            </a:r>
            <a:r>
              <a:rPr lang="zh-TW" altLang="en-US" sz="2800" dirty="0" smtClean="0"/>
              <a:t>大甲在地文化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3200" b="1" dirty="0" smtClean="0"/>
              <a:t>★課程</a:t>
            </a:r>
            <a:r>
              <a:rPr lang="zh-TW" altLang="en-US" sz="3200" b="1" dirty="0"/>
              <a:t>緣起</a:t>
            </a:r>
            <a:r>
              <a:rPr lang="zh-TW" altLang="en-US" sz="3200" b="1" dirty="0" smtClean="0"/>
              <a:t>：</a:t>
            </a:r>
            <a:endParaRPr lang="en-US" altLang="zh-TW" sz="2800" dirty="0" smtClean="0"/>
          </a:p>
          <a:p>
            <a:r>
              <a:rPr lang="zh-TW" altLang="en-US" sz="2800" dirty="0" smtClean="0"/>
              <a:t>因</a:t>
            </a:r>
            <a:r>
              <a:rPr lang="zh-TW" altLang="en-US" sz="2800" dirty="0" smtClean="0">
                <a:solidFill>
                  <a:srgbClr val="FF0000"/>
                </a:solidFill>
              </a:rPr>
              <a:t>城鄉差距</a:t>
            </a:r>
            <a:r>
              <a:rPr lang="zh-TW" altLang="en-US" sz="2800" dirty="0" smtClean="0"/>
              <a:t>的影響，加上受外在</a:t>
            </a:r>
            <a:r>
              <a:rPr lang="zh-TW" altLang="en-US" sz="2800" dirty="0" smtClean="0">
                <a:solidFill>
                  <a:srgbClr val="FF0000"/>
                </a:solidFill>
              </a:rPr>
              <a:t>文化刺激較少</a:t>
            </a:r>
            <a:r>
              <a:rPr lang="zh-TW" altLang="en-US" sz="2800" dirty="0" smtClean="0"/>
              <a:t>，使學校孩子</a:t>
            </a:r>
            <a:r>
              <a:rPr lang="zh-TW" altLang="en-US" sz="2800" dirty="0" smtClean="0">
                <a:solidFill>
                  <a:srgbClr val="FF0000"/>
                </a:solidFill>
              </a:rPr>
              <a:t>普遍素養不高</a:t>
            </a:r>
            <a:r>
              <a:rPr lang="zh-TW" altLang="en-US" sz="2800" dirty="0" smtClean="0"/>
              <a:t>。因此藉由教科書外的基本課程，召集各科教師設計課程，讓學生得以學習各科領域的課程，而發展出了「生活基本素養」和「大甲在地文化」課程。</a:t>
            </a:r>
            <a:endParaRPr lang="en-US" altLang="zh-TW" sz="2800" dirty="0"/>
          </a:p>
          <a:p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933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" y="-2212144"/>
            <a:ext cx="12285784" cy="921433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5632311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66"/>
                </a:solidFill>
              </a:rPr>
              <a:t>★生活基本素養：</a:t>
            </a:r>
            <a:endParaRPr lang="en-US" altLang="zh-TW" sz="3600" b="1" dirty="0" smtClean="0">
              <a:solidFill>
                <a:srgbClr val="FF0066"/>
              </a:solidFill>
            </a:endParaRPr>
          </a:p>
          <a:p>
            <a:r>
              <a:rPr lang="zh-TW" altLang="en-US" sz="3200" dirty="0" smtClean="0"/>
              <a:t>☆透過職業類別課程，培養不同基本素養。</a:t>
            </a:r>
            <a:endParaRPr lang="en-US" altLang="zh-TW" sz="3200" dirty="0" smtClean="0"/>
          </a:p>
          <a:p>
            <a:r>
              <a:rPr lang="zh-TW" altLang="en-US" sz="3200" dirty="0" smtClean="0"/>
              <a:t>☆學務處設計生活基本素養課程，也會帶學生出去參訪。</a:t>
            </a:r>
            <a:endParaRPr lang="en-US" altLang="zh-TW" sz="3200" dirty="0" smtClean="0"/>
          </a:p>
          <a:p>
            <a:r>
              <a:rPr lang="zh-TW" altLang="en-US" sz="3200" dirty="0" smtClean="0"/>
              <a:t>☆各類別負責的教師進行編輯教材，發展各科章節。</a:t>
            </a:r>
            <a:endParaRPr lang="en-US" altLang="zh-TW" sz="3200" dirty="0" smtClean="0"/>
          </a:p>
          <a:p>
            <a:r>
              <a:rPr lang="zh-TW" altLang="en-US" sz="3200" dirty="0" smtClean="0"/>
              <a:t>☆高中一年級皆須修習。</a:t>
            </a:r>
            <a:endParaRPr lang="en-US" altLang="zh-TW" sz="3200" dirty="0" smtClean="0"/>
          </a:p>
          <a:p>
            <a:r>
              <a:rPr lang="zh-TW" altLang="en-US" sz="3200" dirty="0" smtClean="0"/>
              <a:t>☆依據班級不同的性質，老師跑班上課，來教授合適的生活基本禮儀、素養、技術等課程。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zh-TW" altLang="en-US" sz="3600" b="1" dirty="0" smtClean="0">
                <a:solidFill>
                  <a:srgbClr val="FF0066"/>
                </a:solidFill>
              </a:rPr>
              <a:t>★目的：</a:t>
            </a:r>
            <a:endParaRPr lang="en-US" altLang="zh-TW" sz="3600" b="1" dirty="0" smtClean="0">
              <a:solidFill>
                <a:srgbClr val="FF0066"/>
              </a:solidFill>
            </a:endParaRPr>
          </a:p>
          <a:p>
            <a:r>
              <a:rPr lang="zh-TW" altLang="en-US" sz="3200" dirty="0" smtClean="0"/>
              <a:t>期望孩子能在未來出社會之後，比起別人具有更多處世應對的能力。</a:t>
            </a: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308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" y="-2212144"/>
            <a:ext cx="12285784" cy="921433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415498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accent2"/>
                </a:solidFill>
              </a:rPr>
              <a:t>★大甲在地文化：</a:t>
            </a:r>
            <a:endParaRPr lang="en-US" altLang="zh-TW" sz="3600" b="1" dirty="0" smtClean="0">
              <a:solidFill>
                <a:schemeClr val="accent2"/>
              </a:solidFill>
            </a:endParaRPr>
          </a:p>
          <a:p>
            <a:r>
              <a:rPr lang="zh-TW" altLang="en-US" sz="3200" dirty="0" smtClean="0"/>
              <a:t>☆全校社會科老師共同設計課程。</a:t>
            </a:r>
            <a:endParaRPr lang="en-US" altLang="zh-TW" sz="3200" dirty="0" smtClean="0"/>
          </a:p>
          <a:p>
            <a:r>
              <a:rPr lang="zh-TW" altLang="en-US" sz="3200" dirty="0" smtClean="0"/>
              <a:t>☆以大甲本有的宗教特色為主線。</a:t>
            </a:r>
            <a:endParaRPr lang="en-US" altLang="zh-TW" sz="3200" dirty="0" smtClean="0"/>
          </a:p>
          <a:p>
            <a:r>
              <a:rPr lang="zh-TW" altLang="en-US" sz="3200" dirty="0" smtClean="0"/>
              <a:t>☆在二年級時實施。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600" b="1" dirty="0" smtClean="0">
                <a:solidFill>
                  <a:schemeClr val="accent2"/>
                </a:solidFill>
              </a:rPr>
              <a:t>★目的：</a:t>
            </a:r>
            <a:endParaRPr lang="en-US" altLang="zh-TW" sz="3600" b="1" dirty="0" smtClean="0">
              <a:solidFill>
                <a:schemeClr val="accent2"/>
              </a:solidFill>
            </a:endParaRPr>
          </a:p>
          <a:p>
            <a:r>
              <a:rPr lang="zh-TW" altLang="en-US" sz="3200" dirty="0" smtClean="0"/>
              <a:t>期盼能養成孩子對大甲這一塊地方的文化產生認同感，並且藉由了解鄉里，產生自我認同感，進而提升自信心。</a:t>
            </a:r>
          </a:p>
        </p:txBody>
      </p:sp>
    </p:spTree>
    <p:extLst>
      <p:ext uri="{BB962C8B-B14F-4D97-AF65-F5344CB8AC3E}">
        <p14:creationId xmlns:p14="http://schemas.microsoft.com/office/powerpoint/2010/main" val="27481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" y="-2212144"/>
            <a:ext cx="12285784" cy="921433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076178" y="2071859"/>
            <a:ext cx="9945859" cy="769441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rgbClr val="FF0000"/>
                </a:solidFill>
              </a:rPr>
              <a:t>三、課程計畫</a:t>
            </a:r>
            <a:endParaRPr lang="en-US" altLang="zh-TW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" y="-2212144"/>
            <a:ext cx="12285784" cy="921433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4647426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66"/>
                </a:solidFill>
              </a:rPr>
              <a:t>★生活基本素養：</a:t>
            </a:r>
            <a:endParaRPr lang="en-US" altLang="zh-TW" sz="3600" b="1" dirty="0" smtClean="0">
              <a:solidFill>
                <a:srgbClr val="FF0066"/>
              </a:solidFill>
            </a:endParaRPr>
          </a:p>
          <a:p>
            <a:r>
              <a:rPr lang="zh-TW" altLang="en-US" sz="2800" dirty="0" smtClean="0"/>
              <a:t>☆配合學校推動學生生活輔導的實踐，協助學生發展良好人際關係與品格教育。</a:t>
            </a:r>
            <a:endParaRPr lang="en-US" altLang="zh-TW" sz="2800" dirty="0" smtClean="0"/>
          </a:p>
          <a:p>
            <a:r>
              <a:rPr lang="zh-TW" altLang="en-US" sz="2800" dirty="0" smtClean="0"/>
              <a:t>☆培養良好生活習慣與基本生活素養，期盼成為未來社會上優秀的公民。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3600" b="1" dirty="0" smtClean="0">
                <a:solidFill>
                  <a:srgbClr val="FF0066"/>
                </a:solidFill>
              </a:rPr>
              <a:t>★遭遇的困難：</a:t>
            </a:r>
          </a:p>
          <a:p>
            <a:r>
              <a:rPr lang="zh-TW" altLang="en-US" sz="2800" dirty="0" smtClean="0">
                <a:solidFill>
                  <a:srgbClr val="FF0000"/>
                </a:solidFill>
              </a:rPr>
              <a:t>溝通不良→課程設計無趣→學生質疑</a:t>
            </a:r>
            <a:r>
              <a:rPr lang="zh-TW" altLang="en-US" sz="2800" dirty="0" smtClean="0"/>
              <a:t>→溝通、協調→老師們了解授課核心與目標→改良課程→學生學習到所需的知識</a:t>
            </a:r>
          </a:p>
          <a:p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80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" y="-2212144"/>
            <a:ext cx="12285784" cy="921433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181686" y="829993"/>
            <a:ext cx="9945859" cy="4770537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accent2"/>
                </a:solidFill>
              </a:rPr>
              <a:t>★大甲在地文化：</a:t>
            </a:r>
            <a:endParaRPr lang="en-US" altLang="zh-TW" sz="3600" b="1" dirty="0" smtClean="0">
              <a:solidFill>
                <a:schemeClr val="accent2"/>
              </a:solidFill>
            </a:endParaRPr>
          </a:p>
          <a:p>
            <a:r>
              <a:rPr lang="zh-TW" altLang="en-US" sz="2800" dirty="0" smtClean="0"/>
              <a:t>☆由社會科老師將屬於大甲「在地文化」的主要特色與精隨編輯成冊，讓學生對於在地的宗教、建築、文物、歷史、美學等，有一定程度的了解，更能有自信介紹大甲鄉土文化的內容。</a:t>
            </a:r>
          </a:p>
          <a:p>
            <a:endParaRPr lang="en-US" altLang="zh-TW" sz="3600" b="1" dirty="0" smtClean="0">
              <a:solidFill>
                <a:srgbClr val="FF0066"/>
              </a:solidFill>
            </a:endParaRPr>
          </a:p>
          <a:p>
            <a:r>
              <a:rPr lang="zh-TW" altLang="en-US" sz="3600" b="1" dirty="0" smtClean="0">
                <a:solidFill>
                  <a:schemeClr val="accent2"/>
                </a:solidFill>
              </a:rPr>
              <a:t>★遭遇的困難：</a:t>
            </a:r>
          </a:p>
          <a:p>
            <a:r>
              <a:rPr lang="zh-TW" altLang="en-US" sz="2800" dirty="0" smtClean="0"/>
              <a:t>☆</a:t>
            </a:r>
            <a:r>
              <a:rPr lang="zh-TW" altLang="en-US" sz="2800" dirty="0" smtClean="0">
                <a:solidFill>
                  <a:srgbClr val="FF0000"/>
                </a:solidFill>
              </a:rPr>
              <a:t>傳統授課</a:t>
            </a:r>
            <a:r>
              <a:rPr lang="zh-TW" altLang="en-US" sz="2800" dirty="0">
                <a:solidFill>
                  <a:srgbClr val="FF0000"/>
                </a:solidFill>
              </a:rPr>
              <a:t>→</a:t>
            </a:r>
            <a:r>
              <a:rPr lang="zh-TW" altLang="en-US" sz="2800" dirty="0" smtClean="0">
                <a:solidFill>
                  <a:srgbClr val="FF0000"/>
                </a:solidFill>
              </a:rPr>
              <a:t>學生反應課程無趣→新設計戶外實際參訪課程。</a:t>
            </a:r>
            <a:endParaRPr lang="en-US" altLang="zh-TW" sz="2800" dirty="0">
              <a:solidFill>
                <a:srgbClr val="FF0000"/>
              </a:solidFill>
            </a:endParaRPr>
          </a:p>
          <a:p>
            <a:r>
              <a:rPr lang="zh-TW" altLang="en-US" sz="2800" dirty="0" smtClean="0"/>
              <a:t>☆</a:t>
            </a:r>
            <a:r>
              <a:rPr lang="zh-TW" altLang="en-US" sz="2800" dirty="0" smtClean="0">
                <a:solidFill>
                  <a:srgbClr val="FF0000"/>
                </a:solidFill>
              </a:rPr>
              <a:t>宗教信仰問題：</a:t>
            </a:r>
            <a:r>
              <a:rPr lang="zh-TW" altLang="en-US" sz="2800" dirty="0" smtClean="0"/>
              <a:t>學生信仰基督教→老師不會強迫學生接受媽祖信仰，會顧慮學生的感受授課</a:t>
            </a:r>
          </a:p>
          <a:p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4900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96602"/>
            <a:ext cx="12192000" cy="9144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076178" y="2071859"/>
            <a:ext cx="9945859" cy="769441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FF0000"/>
                </a:solidFill>
              </a:rPr>
              <a:t>四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、課程設</a:t>
            </a:r>
            <a:r>
              <a:rPr lang="zh-TW" altLang="en-US" sz="4400" b="1" dirty="0">
                <a:solidFill>
                  <a:srgbClr val="FF0000"/>
                </a:solidFill>
              </a:rPr>
              <a:t>計</a:t>
            </a:r>
            <a:endParaRPr lang="en-US" altLang="zh-TW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1133</Words>
  <Application>Microsoft Office PowerPoint</Application>
  <PresentationFormat>寬螢幕</PresentationFormat>
  <Paragraphs>140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Office 佈景主題</vt:lpstr>
      <vt:lpstr>致用高中- 特色課程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邱鎂玲</dc:creator>
  <cp:lastModifiedBy>邱鎂玲</cp:lastModifiedBy>
  <cp:revision>50</cp:revision>
  <dcterms:created xsi:type="dcterms:W3CDTF">2016-05-05T15:59:32Z</dcterms:created>
  <dcterms:modified xsi:type="dcterms:W3CDTF">2016-05-06T17:21:41Z</dcterms:modified>
</cp:coreProperties>
</file>