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8B4-F485-46F1-B26E-976C0AE03DB6}" type="datetimeFigureOut">
              <a:rPr lang="zh-TW" altLang="en-US" smtClean="0"/>
              <a:t>2015/12/28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D9E-1641-4C90-ACAB-1830C27ABC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59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8B4-F485-46F1-B26E-976C0AE03DB6}" type="datetimeFigureOut">
              <a:rPr lang="zh-TW" altLang="en-US" smtClean="0"/>
              <a:t>2015/12/28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D9E-1641-4C90-ACAB-1830C27ABC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742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8B4-F485-46F1-B26E-976C0AE03DB6}" type="datetimeFigureOut">
              <a:rPr lang="zh-TW" altLang="en-US" smtClean="0"/>
              <a:t>2015/12/28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D9E-1641-4C90-ACAB-1830C27ABC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522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8B4-F485-46F1-B26E-976C0AE03DB6}" type="datetimeFigureOut">
              <a:rPr lang="zh-TW" altLang="en-US" smtClean="0"/>
              <a:t>2015/12/28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D9E-1641-4C90-ACAB-1830C27ABC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855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8B4-F485-46F1-B26E-976C0AE03DB6}" type="datetimeFigureOut">
              <a:rPr lang="zh-TW" altLang="en-US" smtClean="0"/>
              <a:t>2015/12/28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D9E-1641-4C90-ACAB-1830C27ABC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872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8B4-F485-46F1-B26E-976C0AE03DB6}" type="datetimeFigureOut">
              <a:rPr lang="zh-TW" altLang="en-US" smtClean="0"/>
              <a:t>2015/12/28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D9E-1641-4C90-ACAB-1830C27ABC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250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8B4-F485-46F1-B26E-976C0AE03DB6}" type="datetimeFigureOut">
              <a:rPr lang="zh-TW" altLang="en-US" smtClean="0"/>
              <a:t>2015/12/28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D9E-1641-4C90-ACAB-1830C27ABC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745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8B4-F485-46F1-B26E-976C0AE03DB6}" type="datetimeFigureOut">
              <a:rPr lang="zh-TW" altLang="en-US" smtClean="0"/>
              <a:t>2015/12/28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D9E-1641-4C90-ACAB-1830C27ABC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746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8B4-F485-46F1-B26E-976C0AE03DB6}" type="datetimeFigureOut">
              <a:rPr lang="zh-TW" altLang="en-US" smtClean="0"/>
              <a:t>2015/12/28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D9E-1641-4C90-ACAB-1830C27ABC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285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8B4-F485-46F1-B26E-976C0AE03DB6}" type="datetimeFigureOut">
              <a:rPr lang="zh-TW" altLang="en-US" smtClean="0"/>
              <a:t>2015/12/28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D9E-1641-4C90-ACAB-1830C27ABC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174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58B4-F485-46F1-B26E-976C0AE03DB6}" type="datetimeFigureOut">
              <a:rPr lang="zh-TW" altLang="en-US" smtClean="0"/>
              <a:t>2015/12/28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ED9E-1641-4C90-ACAB-1830C27ABC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36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858B4-F485-46F1-B26E-976C0AE03DB6}" type="datetimeFigureOut">
              <a:rPr lang="zh-TW" altLang="en-US" smtClean="0"/>
              <a:t>2015/12/28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4ED9E-1641-4C90-ACAB-1830C27ABC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334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壓力團體基本理論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0755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壓力團體介入學校的過程中，目標常以學校行政人員為主要對象。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校長</a:t>
            </a:r>
            <a:r>
              <a:rPr lang="en-US" altLang="zh-TW" dirty="0" smtClean="0"/>
              <a:t>2.</a:t>
            </a:r>
            <a:r>
              <a:rPr lang="zh-TW" altLang="en-US" dirty="0" smtClean="0"/>
              <a:t>處室主任</a:t>
            </a:r>
            <a:r>
              <a:rPr lang="en-US" altLang="zh-TW" dirty="0" smtClean="0"/>
              <a:t>3.</a:t>
            </a:r>
            <a:r>
              <a:rPr lang="zh-TW" altLang="en-US" dirty="0" smtClean="0"/>
              <a:t>處室組長及福利社經理與理事</a:t>
            </a:r>
            <a:endParaRPr lang="en-US" altLang="zh-TW" dirty="0"/>
          </a:p>
          <a:p>
            <a:r>
              <a:rPr lang="zh-TW" altLang="en-US" dirty="0" smtClean="0"/>
              <a:t>因為老師的行政決策權力運用有限，故老師較少做為主要對象。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1506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壓力團體對學校行政運作與決策的通路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一、直接作用通路</a:t>
            </a:r>
            <a:r>
              <a:rPr lang="en-US" altLang="zh-TW" dirty="0" smtClean="0"/>
              <a:t>-</a:t>
            </a:r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輿論、家長及社會團體或民意代表等壓力團體直接施壓於學校，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如家長會、教師會。</a:t>
            </a:r>
            <a:endParaRPr lang="en-US" altLang="zh-TW" dirty="0" smtClean="0"/>
          </a:p>
          <a:p>
            <a:r>
              <a:rPr lang="zh-TW" altLang="en-US" dirty="0" smtClean="0"/>
              <a:t>二、間接作用通路</a:t>
            </a:r>
            <a:r>
              <a:rPr lang="en-US" altLang="zh-TW" dirty="0" smtClean="0"/>
              <a:t>-</a:t>
            </a:r>
          </a:p>
          <a:p>
            <a:pPr marL="0" indent="0">
              <a:buNone/>
            </a:pPr>
            <a:r>
              <a:rPr lang="zh-TW" altLang="en-US" dirty="0" smtClean="0"/>
              <a:t>  壓力團體非直接作用於學校，透過學校上級之教育行政機關，輾轉施壓於學校。</a:t>
            </a:r>
            <a:endParaRPr lang="en-US" altLang="zh-TW" dirty="0" smtClean="0"/>
          </a:p>
          <a:p>
            <a:r>
              <a:rPr lang="zh-TW" altLang="en-US" dirty="0" smtClean="0"/>
              <a:t>三、雙向作用通路</a:t>
            </a:r>
            <a:r>
              <a:rPr lang="en-US" altLang="zh-TW" dirty="0" smtClean="0"/>
              <a:t>-</a:t>
            </a:r>
            <a:r>
              <a:rPr lang="zh-TW" altLang="en-US" dirty="0" smtClean="0"/>
              <a:t>綜</a:t>
            </a:r>
            <a:r>
              <a:rPr lang="zh-TW" altLang="en-US" dirty="0"/>
              <a:t>合</a:t>
            </a:r>
            <a:r>
              <a:rPr lang="zh-TW" altLang="en-US" dirty="0" smtClean="0"/>
              <a:t>上述</a:t>
            </a:r>
            <a:r>
              <a:rPr lang="zh-TW" altLang="en-US" dirty="0" smtClean="0"/>
              <a:t>兩種方式，雙管齊下。</a:t>
            </a:r>
            <a:endParaRPr lang="en-US" altLang="zh-TW" dirty="0" smtClean="0"/>
          </a:p>
          <a:p>
            <a:r>
              <a:rPr lang="zh-TW" altLang="en-US" dirty="0" smtClean="0"/>
              <a:t>四、多元作用通路</a:t>
            </a:r>
            <a:r>
              <a:rPr lang="en-US" altLang="zh-TW" dirty="0" smtClean="0"/>
              <a:t>-</a:t>
            </a:r>
          </a:p>
          <a:p>
            <a:pPr marL="0" indent="0">
              <a:buNone/>
            </a:pPr>
            <a:r>
              <a:rPr lang="zh-TW" altLang="en-US" dirty="0" smtClean="0"/>
              <a:t>  聯合其他壓力團體共同施壓於學校，並向學校上級行政單位，藉以影響學校。以聯合民意代表與大眾傳播媒介為主要方式。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3434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學校對於壓力團體的因應策略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一、處理策略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</a:t>
            </a:r>
            <a:r>
              <a:rPr lang="en-US" altLang="zh-TW" dirty="0" smtClean="0"/>
              <a:t>(1)</a:t>
            </a:r>
            <a:r>
              <a:rPr lang="zh-TW" altLang="en-US" dirty="0" smtClean="0"/>
              <a:t>一理策略的運用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理智化，要注意程序合理</a:t>
            </a:r>
            <a:r>
              <a:rPr lang="zh-TW" altLang="en-US" dirty="0" smtClean="0"/>
              <a:t>原則。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創造雙贏局面。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</a:t>
            </a:r>
            <a:r>
              <a:rPr lang="en-US" altLang="zh-TW" dirty="0" smtClean="0"/>
              <a:t>(2)</a:t>
            </a:r>
            <a:r>
              <a:rPr lang="zh-TW" altLang="en-US" dirty="0" smtClean="0"/>
              <a:t>二多策略的應用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多多堅持</a:t>
            </a:r>
            <a:r>
              <a:rPr lang="en-US" altLang="zh-TW" dirty="0" smtClean="0"/>
              <a:t>:</a:t>
            </a:r>
            <a:r>
              <a:rPr lang="zh-TW" altLang="en-US" dirty="0" smtClean="0"/>
              <a:t>對於壓力團體之不合法要求，學校應多多</a:t>
            </a:r>
            <a:r>
              <a:rPr lang="zh-TW" altLang="en-US" dirty="0" smtClean="0"/>
              <a:t>堅持。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多方管道</a:t>
            </a:r>
            <a:r>
              <a:rPr lang="en-US" altLang="zh-TW" dirty="0" smtClean="0"/>
              <a:t>:</a:t>
            </a:r>
            <a:r>
              <a:rPr lang="zh-TW" altLang="en-US" dirty="0" smtClean="0"/>
              <a:t>有效疏導壓力團體對學校的行政</a:t>
            </a:r>
            <a:r>
              <a:rPr lang="zh-TW" altLang="en-US" dirty="0" smtClean="0"/>
              <a:t>干預。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</a:t>
            </a:r>
            <a:r>
              <a:rPr lang="en-US" altLang="zh-TW" dirty="0" smtClean="0"/>
              <a:t>(3)</a:t>
            </a:r>
            <a:r>
              <a:rPr lang="zh-TW" altLang="en-US" dirty="0" smtClean="0"/>
              <a:t>三不策略的運用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不當面拒絕、不正面承諾、不應迴避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027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二、預防策略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堅持行事的合法性</a:t>
            </a:r>
            <a:endParaRPr lang="en-US" altLang="zh-TW" dirty="0" smtClean="0"/>
          </a:p>
          <a:p>
            <a:r>
              <a:rPr lang="zh-TW" altLang="en-US" dirty="0" smtClean="0"/>
              <a:t>以下有三種為教師無法堅持行事的合法性與行為的正當性的例子</a:t>
            </a:r>
            <a:endParaRPr lang="en-US" altLang="zh-TW" dirty="0" smtClean="0"/>
          </a:p>
          <a:p>
            <a:r>
              <a:rPr lang="en-US" altLang="zh-TW" dirty="0" smtClean="0"/>
              <a:t>(1)</a:t>
            </a:r>
            <a:r>
              <a:rPr lang="zh-TW" altLang="en-US" dirty="0" smtClean="0"/>
              <a:t>教師管教不當</a:t>
            </a:r>
            <a:endParaRPr lang="en-US" altLang="zh-TW" dirty="0" smtClean="0"/>
          </a:p>
          <a:p>
            <a:r>
              <a:rPr lang="en-US" altLang="zh-TW" dirty="0" smtClean="0"/>
              <a:t>(2)</a:t>
            </a:r>
            <a:r>
              <a:rPr lang="zh-TW" altLang="en-US" dirty="0" smtClean="0"/>
              <a:t>教學行為失序</a:t>
            </a:r>
            <a:endParaRPr lang="en-US" altLang="zh-TW" dirty="0" smtClean="0"/>
          </a:p>
          <a:p>
            <a:r>
              <a:rPr lang="en-US" altLang="zh-TW" dirty="0" smtClean="0"/>
              <a:t>(3)</a:t>
            </a:r>
            <a:r>
              <a:rPr lang="zh-TW" altLang="en-US" dirty="0" smtClean="0"/>
              <a:t>教師言行失控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/>
              <a:t>良</a:t>
            </a:r>
            <a:r>
              <a:rPr lang="zh-TW" altLang="en-US" dirty="0" smtClean="0"/>
              <a:t>好公共關係的拓展</a:t>
            </a:r>
            <a:endParaRPr lang="en-US" altLang="zh-TW" dirty="0" smtClean="0"/>
          </a:p>
          <a:p>
            <a:r>
              <a:rPr lang="zh-TW" altLang="en-US" dirty="0" smtClean="0"/>
              <a:t>學校是一開放系統，與外在環境密切。應與社區人士保持良好關係，尤其是地方上有影響力之人士，特別是民意代表。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408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最重要的是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學校組織應以專業的知能表現來贏得社區、家長對學校的肯定。</a:t>
            </a:r>
            <a:endParaRPr lang="en-US" altLang="zh-TW" dirty="0" smtClean="0"/>
          </a:p>
          <a:p>
            <a:r>
              <a:rPr lang="zh-TW" altLang="en-US" dirty="0" smtClean="0"/>
              <a:t>家長、社區、行政機構對學校辦學與教師教學的一致肯定，才是公共關係</a:t>
            </a:r>
            <a:r>
              <a:rPr lang="zh-TW" altLang="en-US" dirty="0" smtClean="0"/>
              <a:t>拓展的</a:t>
            </a:r>
            <a:r>
              <a:rPr lang="zh-TW" altLang="en-US" dirty="0" smtClean="0"/>
              <a:t>基本。</a:t>
            </a:r>
            <a:endParaRPr lang="en-US" altLang="zh-TW" dirty="0" smtClean="0"/>
          </a:p>
          <a:p>
            <a:r>
              <a:rPr lang="zh-TW" altLang="en-US" dirty="0" smtClean="0"/>
              <a:t>老師做好</a:t>
            </a:r>
            <a:r>
              <a:rPr lang="zh-TW" altLang="en-US" dirty="0" smtClean="0"/>
              <a:t>親師關係、情緒管理等，才能真正實際</a:t>
            </a:r>
            <a:r>
              <a:rPr lang="zh-TW" altLang="en-US" dirty="0" smtClean="0"/>
              <a:t>與家長和學生達到</a:t>
            </a:r>
            <a:r>
              <a:rPr lang="zh-TW" altLang="en-US" dirty="0" smtClean="0"/>
              <a:t>良好關係。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305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狹義</a:t>
            </a:r>
            <a:r>
              <a:rPr lang="en-US" altLang="zh-TW" dirty="0" smtClean="0"/>
              <a:t>:</a:t>
            </a:r>
            <a:r>
              <a:rPr lang="zh-TW" altLang="en-US" dirty="0" smtClean="0"/>
              <a:t>利益</a:t>
            </a:r>
            <a:r>
              <a:rPr lang="zh-TW" altLang="en-US" dirty="0" smtClean="0"/>
              <a:t>團體。</a:t>
            </a:r>
            <a:endParaRPr lang="en-US" altLang="zh-TW" dirty="0" smtClean="0"/>
          </a:p>
          <a:p>
            <a:r>
              <a:rPr lang="zh-TW" altLang="en-US" dirty="0" smtClean="0"/>
              <a:t>廣義</a:t>
            </a:r>
            <a:r>
              <a:rPr lang="en-US" altLang="zh-TW" dirty="0" smtClean="0"/>
              <a:t>:</a:t>
            </a:r>
            <a:r>
              <a:rPr lang="zh-TW" altLang="en-US" dirty="0" smtClean="0"/>
              <a:t>泛指社會上各種對政策決定或行政運作具有影響力的團體。</a:t>
            </a:r>
            <a:endParaRPr lang="en-US" altLang="zh-TW" dirty="0" smtClean="0"/>
          </a:p>
          <a:p>
            <a:r>
              <a:rPr lang="zh-TW" altLang="en-US" dirty="0" smtClean="0"/>
              <a:t>學校壓力團體的定義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zh-TW" altLang="en-US" dirty="0" smtClean="0"/>
              <a:t>在學校行政運作或決策過程中，各種正式或非正式的團體、組織，透過多種活動方式或手段，藉以表達其意見，而試圖影響學校決策或行政事務，進而達成其目的。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0116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學校壓力團體中有五個內涵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dirty="0" smtClean="0"/>
              <a:t>一、群體組織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(1)</a:t>
            </a:r>
            <a:r>
              <a:rPr lang="zh-TW" altLang="en-US" dirty="0" smtClean="0"/>
              <a:t>正式組織</a:t>
            </a:r>
            <a:r>
              <a:rPr lang="en-US" altLang="zh-TW" dirty="0" smtClean="0"/>
              <a:t>(2)</a:t>
            </a:r>
            <a:r>
              <a:rPr lang="zh-TW" altLang="en-US" dirty="0" smtClean="0"/>
              <a:t>非正式組織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二、運作方式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理性溫和方式</a:t>
            </a:r>
            <a:r>
              <a:rPr lang="en-US" altLang="zh-TW" dirty="0" smtClean="0"/>
              <a:t>(1)</a:t>
            </a:r>
            <a:r>
              <a:rPr lang="zh-TW" altLang="en-US" dirty="0" smtClean="0"/>
              <a:t>直接互動，雙向良性溝通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非理性的激烈方式</a:t>
            </a:r>
            <a:r>
              <a:rPr lang="en-US" altLang="zh-TW" dirty="0" smtClean="0"/>
              <a:t>:</a:t>
            </a:r>
            <a:r>
              <a:rPr lang="zh-TW" altLang="en-US" dirty="0" smtClean="0"/>
              <a:t>透過第三者為之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三、目標利益</a:t>
            </a:r>
            <a:r>
              <a:rPr lang="en-US" altLang="zh-TW" dirty="0" smtClean="0"/>
              <a:t>1.</a:t>
            </a:r>
            <a:r>
              <a:rPr lang="zh-TW" altLang="en-US" dirty="0" smtClean="0"/>
              <a:t>公益</a:t>
            </a:r>
            <a:r>
              <a:rPr lang="en-US" altLang="zh-TW" dirty="0" smtClean="0"/>
              <a:t>2.</a:t>
            </a:r>
            <a:r>
              <a:rPr lang="zh-TW" altLang="en-US" dirty="0" smtClean="0"/>
              <a:t>私益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四、主要對象</a:t>
            </a:r>
            <a:r>
              <a:rPr lang="en-US" altLang="zh-TW" dirty="0" smtClean="0"/>
              <a:t>-</a:t>
            </a:r>
            <a:r>
              <a:rPr lang="zh-TW" altLang="en-US" dirty="0" smtClean="0"/>
              <a:t>行政人員</a:t>
            </a:r>
            <a:r>
              <a:rPr lang="en-US" altLang="zh-TW" dirty="0" smtClean="0">
                <a:sym typeface="Wingdings" panose="05000000000000000000" pitchFamily="2" charset="2"/>
              </a:rPr>
              <a:t>(1)</a:t>
            </a:r>
            <a:r>
              <a:rPr lang="zh-TW" altLang="en-US" dirty="0" smtClean="0">
                <a:sym typeface="Wingdings" panose="05000000000000000000" pitchFamily="2" charset="2"/>
              </a:rPr>
              <a:t>校長、主任</a:t>
            </a:r>
            <a:r>
              <a:rPr lang="en-US" altLang="zh-TW" dirty="0" smtClean="0">
                <a:sym typeface="Wingdings" panose="05000000000000000000" pitchFamily="2" charset="2"/>
              </a:rPr>
              <a:t>(2)</a:t>
            </a:r>
            <a:r>
              <a:rPr lang="zh-TW" altLang="en-US" dirty="0" smtClean="0">
                <a:sym typeface="Wingdings" panose="05000000000000000000" pitchFamily="2" charset="2"/>
              </a:rPr>
              <a:t>班級教師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五、功能效益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正面</a:t>
            </a:r>
            <a:r>
              <a:rPr lang="en-US" altLang="zh-TW" dirty="0" smtClean="0"/>
              <a:t>:</a:t>
            </a:r>
            <a:r>
              <a:rPr lang="zh-TW" altLang="en-US" dirty="0" smtClean="0"/>
              <a:t>加速學校改革進步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反面</a:t>
            </a:r>
            <a:r>
              <a:rPr lang="en-US" altLang="zh-TW" dirty="0" smtClean="0"/>
              <a:t>:</a:t>
            </a:r>
            <a:r>
              <a:rPr lang="zh-TW" altLang="en-US" dirty="0" smtClean="0"/>
              <a:t>干擾學校行政運作、教師班級事務推動，甚至影響學生的學習權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712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我國壓力團體類型用於學校行政或決策</a:t>
            </a:r>
            <a:r>
              <a:rPr lang="zh-TW" altLang="en-US" dirty="0" smtClean="0"/>
              <a:t>中三種團體類型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8366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一、利益整合團體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定義</a:t>
            </a:r>
            <a:r>
              <a:rPr lang="en-US" altLang="zh-TW" dirty="0" smtClean="0"/>
              <a:t>:</a:t>
            </a:r>
            <a:r>
              <a:rPr lang="zh-TW" altLang="en-US" dirty="0" smtClean="0"/>
              <a:t>匯聚利益，表達利益主張，維護團隊成員和達成團隊利益目標。</a:t>
            </a:r>
            <a:endParaRPr lang="en-US" altLang="zh-TW" dirty="0" smtClean="0"/>
          </a:p>
          <a:p>
            <a:r>
              <a:rPr lang="zh-TW" altLang="en-US" dirty="0" smtClean="0"/>
              <a:t>主要社會功能</a:t>
            </a:r>
            <a:r>
              <a:rPr lang="en-US" altLang="zh-TW" dirty="0" smtClean="0"/>
              <a:t>:</a:t>
            </a:r>
            <a:r>
              <a:rPr lang="zh-TW" altLang="en-US" dirty="0" smtClean="0"/>
              <a:t>調節衝突，化解矛盾，已達成社會整合為目的，進而將個人或團體各種不同期望，引入正軌，使其制度化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088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二、資訊傳播團體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定義</a:t>
            </a:r>
            <a:r>
              <a:rPr lang="en-US" altLang="zh-TW" dirty="0" smtClean="0"/>
              <a:t>:</a:t>
            </a:r>
            <a:r>
              <a:rPr lang="zh-TW" altLang="en-US" dirty="0" smtClean="0"/>
              <a:t>透過符號的運用，以傳達意義，促使他人或團體，對某一特殊事件進行了解的過程。大眾傳播媒體與新聞傳播界是常見的特定團體。利用傳播工具將意識內容傳播至社會大眾。</a:t>
            </a:r>
            <a:endParaRPr lang="en-US" altLang="zh-TW" dirty="0" smtClean="0"/>
          </a:p>
          <a:p>
            <a:r>
              <a:rPr lang="zh-TW" altLang="en-US" dirty="0" smtClean="0"/>
              <a:t>目的</a:t>
            </a:r>
            <a:r>
              <a:rPr lang="en-US" altLang="zh-TW" dirty="0" smtClean="0"/>
              <a:t>:</a:t>
            </a:r>
            <a:r>
              <a:rPr lang="zh-TW" altLang="en-US" dirty="0" smtClean="0"/>
              <a:t>傳遞、溝通、說服或宣傳</a:t>
            </a:r>
            <a:endParaRPr lang="en-US" altLang="zh-TW" dirty="0" smtClean="0"/>
          </a:p>
          <a:p>
            <a:r>
              <a:rPr lang="zh-TW" altLang="en-US" dirty="0" smtClean="0"/>
              <a:t>大眾傳播工具或媒介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zh-TW" altLang="en-US" dirty="0" smtClean="0"/>
              <a:t>  </a:t>
            </a:r>
            <a:r>
              <a:rPr lang="en-US" altLang="zh-TW" dirty="0" smtClean="0"/>
              <a:t>(1)</a:t>
            </a:r>
            <a:r>
              <a:rPr lang="zh-TW" altLang="en-US" dirty="0" smtClean="0"/>
              <a:t>報紙、雜誌及書籍等印刷媒介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</a:t>
            </a:r>
            <a:r>
              <a:rPr lang="en-US" altLang="zh-TW" dirty="0" smtClean="0"/>
              <a:t>(2)</a:t>
            </a:r>
            <a:r>
              <a:rPr lang="zh-TW" altLang="en-US" dirty="0" smtClean="0"/>
              <a:t>收音機廣播媒介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(3)</a:t>
            </a:r>
            <a:r>
              <a:rPr lang="zh-TW" altLang="en-US" dirty="0" smtClean="0"/>
              <a:t>電視、電影和錄音帶等兼具聲音和影像之媒介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</a:t>
            </a:r>
            <a:r>
              <a:rPr lang="en-US" altLang="zh-TW" dirty="0" smtClean="0"/>
              <a:t>(4)</a:t>
            </a:r>
            <a:r>
              <a:rPr lang="zh-TW" altLang="en-US" dirty="0" smtClean="0"/>
              <a:t>網路媒介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0579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三、政策標的團體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教育政策中主要標的團體</a:t>
            </a:r>
            <a:r>
              <a:rPr lang="en-US" altLang="zh-TW" dirty="0" smtClean="0"/>
              <a:t>:</a:t>
            </a:r>
            <a:r>
              <a:rPr lang="zh-TW" altLang="en-US" dirty="0" smtClean="0"/>
              <a:t>學生、學校教育人員、學校及教育相關</a:t>
            </a:r>
            <a:r>
              <a:rPr lang="zh-TW" altLang="en-US" dirty="0" smtClean="0"/>
              <a:t>團體。</a:t>
            </a:r>
            <a:endParaRPr lang="en-US" altLang="zh-TW" dirty="0" smtClean="0"/>
          </a:p>
          <a:p>
            <a:r>
              <a:rPr lang="zh-TW" altLang="en-US" dirty="0" smtClean="0"/>
              <a:t>政策標的團體中的活動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</a:t>
            </a:r>
            <a:r>
              <a:rPr lang="en-US" altLang="zh-TW" dirty="0" smtClean="0"/>
              <a:t>(1)</a:t>
            </a:r>
            <a:r>
              <a:rPr lang="zh-TW" altLang="en-US" dirty="0" smtClean="0"/>
              <a:t>學生團體抗議示威和罷課活動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</a:t>
            </a:r>
            <a:r>
              <a:rPr lang="en-US" altLang="zh-TW" dirty="0" smtClean="0"/>
              <a:t>(2)</a:t>
            </a:r>
            <a:r>
              <a:rPr lang="zh-TW" altLang="en-US" dirty="0" smtClean="0"/>
              <a:t>教師會與學校抗衡，爭取相關教師福利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3909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壓力團體的實務</a:t>
            </a:r>
            <a:r>
              <a:rPr lang="en-US" altLang="zh-TW" dirty="0" smtClean="0"/>
              <a:t>-</a:t>
            </a:r>
            <a:r>
              <a:rPr lang="zh-TW" altLang="en-US" dirty="0" smtClean="0"/>
              <a:t>國民中小學壓力團體介紹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812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學校壓力團體類</a:t>
            </a:r>
            <a:r>
              <a:rPr lang="zh-TW" altLang="en-US" dirty="0"/>
              <a:t>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一、民意代表</a:t>
            </a:r>
            <a:r>
              <a:rPr lang="en-US" altLang="zh-TW" dirty="0" smtClean="0"/>
              <a:t>:</a:t>
            </a:r>
            <a:r>
              <a:rPr lang="zh-TW" altLang="en-US" dirty="0" smtClean="0"/>
              <a:t>集社會壓力之大成，唯一社會群體的濃縮體或代表。在學校的壓力團體中的力量最大。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二、輿論</a:t>
            </a:r>
            <a:r>
              <a:rPr lang="en-US" altLang="zh-TW" dirty="0" smtClean="0"/>
              <a:t>:</a:t>
            </a:r>
            <a:r>
              <a:rPr lang="zh-TW" altLang="en-US" dirty="0" smtClean="0"/>
              <a:t>藉由記者的誇大報導，透過大眾傳播媒體，扭曲事實，形諸於文字，公諸於大眾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此</a:t>
            </a:r>
            <a:r>
              <a:rPr lang="zh-TW" altLang="en-US" dirty="0" smtClean="0"/>
              <a:t>種傳播媒體對學校最大的影響</a:t>
            </a:r>
            <a:r>
              <a:rPr lang="en-US" altLang="zh-TW" dirty="0" smtClean="0"/>
              <a:t>:</a:t>
            </a:r>
            <a:r>
              <a:rPr lang="zh-TW" altLang="en-US" dirty="0" smtClean="0"/>
              <a:t>報導內容的偏差及報導預設立場。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三、家長及社會團體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四、利益團體</a:t>
            </a:r>
            <a:r>
              <a:rPr lang="en-US" altLang="zh-TW" dirty="0" smtClean="0"/>
              <a:t>:</a:t>
            </a:r>
            <a:r>
              <a:rPr lang="zh-TW" altLang="en-US" dirty="0" smtClean="0"/>
              <a:t>主要考量資源分配與利益所得，利益團體在維護爭取自身權益，達到營利的經濟效益，多採積極主動的態度。由於缺乏使學校遵行的正式職權，故常結合民意代表等重要人士，來迫使學校遵從。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67274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994</Words>
  <Application>Microsoft Office PowerPoint</Application>
  <PresentationFormat>寬螢幕</PresentationFormat>
  <Paragraphs>74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新細明體</vt:lpstr>
      <vt:lpstr>Arial</vt:lpstr>
      <vt:lpstr>Calibri</vt:lpstr>
      <vt:lpstr>Calibri Light</vt:lpstr>
      <vt:lpstr>Wingdings</vt:lpstr>
      <vt:lpstr>Office 佈景主題</vt:lpstr>
      <vt:lpstr>壓力團體基本理論</vt:lpstr>
      <vt:lpstr>PowerPoint 簡報</vt:lpstr>
      <vt:lpstr>學校壓力團體中有五個內涵</vt:lpstr>
      <vt:lpstr>我國壓力團體類型用於學校行政或決策中三種團體類型</vt:lpstr>
      <vt:lpstr>一、利益整合團體</vt:lpstr>
      <vt:lpstr>二、資訊傳播團體</vt:lpstr>
      <vt:lpstr>三、政策標的團體</vt:lpstr>
      <vt:lpstr>壓力團體的實務-國民中小學壓力團體介紹</vt:lpstr>
      <vt:lpstr>學校壓力團體類型</vt:lpstr>
      <vt:lpstr>PowerPoint 簡報</vt:lpstr>
      <vt:lpstr>壓力團體對學校行政運作與決策的通路</vt:lpstr>
      <vt:lpstr>學校對於壓力團體的因應策略</vt:lpstr>
      <vt:lpstr>PowerPoint 簡報</vt:lpstr>
      <vt:lpstr>最重要的是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壓力團體基本理論</dc:title>
  <dc:creator>李芷亭</dc:creator>
  <cp:lastModifiedBy>李芷亭</cp:lastModifiedBy>
  <cp:revision>31</cp:revision>
  <dcterms:created xsi:type="dcterms:W3CDTF">2015-12-25T06:10:39Z</dcterms:created>
  <dcterms:modified xsi:type="dcterms:W3CDTF">2015-12-28T15:01:22Z</dcterms:modified>
</cp:coreProperties>
</file>