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38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7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12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13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61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70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49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56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80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98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5FFC-F35A-4776-BDD9-2F9EEAAFFDC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57DB-8F99-4E55-8434-47451D952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1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8DWMJJYSt0" TargetMode="External"/><Relationship Id="rId2" Type="http://schemas.openxmlformats.org/officeDocument/2006/relationships/hyperlink" Target="https://www.youtube.com/watch?v=2xmbbRi09q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5460" cy="68524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2611" y="45758"/>
            <a:ext cx="8830235" cy="1304645"/>
          </a:xfrm>
        </p:spPr>
        <p:txBody>
          <a:bodyPr/>
          <a:lstStyle/>
          <a:p>
            <a:r>
              <a:rPr lang="zh-TW" altLang="en-US" dirty="0" smtClean="0"/>
              <a:t>兒時記趣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65728" y="1617788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教師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李芷亭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66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626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/>
              <a:t>排比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意義</a:t>
            </a:r>
            <a:r>
              <a:rPr lang="en-US" altLang="zh-TW" dirty="0" smtClean="0"/>
              <a:t>-</a:t>
            </a:r>
            <a:r>
              <a:rPr lang="zh-TW" altLang="en-US" dirty="0" smtClean="0"/>
              <a:t>兩句以上結構相似的句法，接二連三地表達同範圍同性質的意念的修辭法，叫作「排比」。排比和對偶頗為相似，但兩者之間也有區別：對偶必須字數相等、兩兩相對，排比則不拘；對偶宜避免相同之字，排比卻往往意思相同、字也相同。通常排比句型中，有時也使用類疊及層遞修辭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例句</a:t>
            </a:r>
            <a:r>
              <a:rPr lang="en-US" altLang="zh-TW" dirty="0" smtClean="0"/>
              <a:t>:</a:t>
            </a:r>
            <a:endParaRPr lang="zh-TW" altLang="en-US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仁者不憂，智者不惑，勇者不懼。（論語）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師者，所以傳道、受業、解惑也。（韓愈</a:t>
            </a:r>
            <a:r>
              <a:rPr lang="en-US" altLang="zh-TW" dirty="0" smtClean="0"/>
              <a:t>‧</a:t>
            </a:r>
            <a:r>
              <a:rPr lang="zh-TW" altLang="en-US" dirty="0" smtClean="0"/>
              <a:t>師說）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月景尤不可言：花態、柳情、山容、水意，別是一種趣味。（袁宏道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晚遊六橋待月記）</a:t>
            </a:r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富貴不能淫，貧賤不能移，威武不能屈。此之謂大丈夫！（孟子</a:t>
            </a:r>
            <a:r>
              <a:rPr lang="en-US" altLang="zh-TW" dirty="0" smtClean="0"/>
              <a:t>‧</a:t>
            </a:r>
            <a:r>
              <a:rPr lang="zh-TW" altLang="en-US" dirty="0" smtClean="0"/>
              <a:t>滕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文公下）</a:t>
            </a:r>
          </a:p>
        </p:txBody>
      </p:sp>
    </p:spTree>
    <p:extLst>
      <p:ext uri="{BB962C8B-B14F-4D97-AF65-F5344CB8AC3E}">
        <p14:creationId xmlns:p14="http://schemas.microsoft.com/office/powerpoint/2010/main" val="40580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29" y="1535019"/>
            <a:ext cx="8552858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課文文章結構表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6239436" y="4153851"/>
            <a:ext cx="443752" cy="282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8646459" y="4948518"/>
            <a:ext cx="3375212" cy="17884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22" y="1233954"/>
            <a:ext cx="7004347" cy="5169634"/>
          </a:xfrm>
        </p:spPr>
      </p:pic>
      <p:sp>
        <p:nvSpPr>
          <p:cNvPr id="5" name="矩形 4"/>
          <p:cNvSpPr/>
          <p:nvPr/>
        </p:nvSpPr>
        <p:spPr>
          <a:xfrm>
            <a:off x="5190563" y="583966"/>
            <a:ext cx="3765177" cy="523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311153" y="647351"/>
            <a:ext cx="264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兒時記趣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56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生活處處留心皆是趣味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家中甜兵團</a:t>
            </a:r>
            <a:r>
              <a:rPr lang="en-US" altLang="zh-TW" dirty="0" smtClean="0"/>
              <a:t>-</a:t>
            </a:r>
          </a:p>
          <a:p>
            <a:r>
              <a:rPr lang="zh-TW" altLang="en-US" dirty="0" smtClean="0"/>
              <a:t>生活觀察家</a:t>
            </a:r>
            <a:r>
              <a:rPr lang="en-US" altLang="zh-TW" dirty="0" smtClean="0"/>
              <a:t>-</a:t>
            </a:r>
            <a:r>
              <a:rPr lang="zh-TW" altLang="en-US" dirty="0" smtClean="0"/>
              <a:t>螞蟻日記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>
                <a:hlinkClick r:id="rId2"/>
              </a:rPr>
              <a:t>https://www.youtube.com/watch?v=2xmbbRi09qk</a:t>
            </a:r>
            <a:endParaRPr lang="en-US" altLang="zh-TW" dirty="0" smtClean="0"/>
          </a:p>
          <a:p>
            <a:r>
              <a:rPr lang="zh-TW" altLang="en-US" dirty="0" smtClean="0"/>
              <a:t>螞蟻的團隊精神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>
                <a:hlinkClick r:id="rId3"/>
              </a:rPr>
              <a:t>https://www.youtube.com/watch?v=b8DWMJJYSt0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566" y="4714875"/>
            <a:ext cx="2143125" cy="2143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377" y="4714875"/>
            <a:ext cx="2143125" cy="2143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943" y="4714875"/>
            <a:ext cx="2143125" cy="2143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331" y="4714875"/>
            <a:ext cx="2143125" cy="2143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450" y="4714875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47148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856130" y="2097741"/>
            <a:ext cx="10174942" cy="1072123"/>
          </a:xfrm>
        </p:spPr>
        <p:txBody>
          <a:bodyPr/>
          <a:lstStyle/>
          <a:p>
            <a:pPr algn="ctr"/>
            <a:r>
              <a:rPr lang="zh-TW" altLang="en-US" dirty="0" smtClean="0"/>
              <a:t>比較第二段「之」的用法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619565" y="4827493"/>
            <a:ext cx="3357282" cy="1936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373906" y="4155140"/>
            <a:ext cx="282388" cy="2689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8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712" y="365125"/>
            <a:ext cx="6957373" cy="6042819"/>
          </a:xfrm>
          <a:prstGeom prst="rect">
            <a:avLst/>
          </a:prstGeom>
        </p:spPr>
      </p:pic>
      <p:grpSp>
        <p:nvGrpSpPr>
          <p:cNvPr id="5" name="Group 395"/>
          <p:cNvGrpSpPr>
            <a:grpSpLocks/>
          </p:cNvGrpSpPr>
          <p:nvPr/>
        </p:nvGrpSpPr>
        <p:grpSpPr bwMode="auto">
          <a:xfrm>
            <a:off x="6582668" y="4123708"/>
            <a:ext cx="926153" cy="244299"/>
            <a:chOff x="3126" y="2480"/>
            <a:chExt cx="585" cy="288"/>
          </a:xfrm>
        </p:grpSpPr>
        <p:sp>
          <p:nvSpPr>
            <p:cNvPr id="6" name="Rectangle 389"/>
            <p:cNvSpPr>
              <a:spLocks noChangeArrowheads="1"/>
            </p:cNvSpPr>
            <p:nvPr/>
          </p:nvSpPr>
          <p:spPr bwMode="auto">
            <a:xfrm>
              <a:off x="3126" y="248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algn="ctr" eaLnBrk="1" hangingPunct="1"/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endParaRPr lang="zh-TW" altLang="en-US" sz="24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Rectangle 390"/>
            <p:cNvSpPr>
              <a:spLocks noChangeArrowheads="1"/>
            </p:cNvSpPr>
            <p:nvPr/>
          </p:nvSpPr>
          <p:spPr bwMode="auto">
            <a:xfrm>
              <a:off x="3403" y="248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algn="ctr" eaLnBrk="1" hangingPunct="1"/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endParaRPr lang="zh-TW" altLang="en-US" sz="24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0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11624" y="199222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比較第二段「為」的用法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8659905" y="4853100"/>
            <a:ext cx="3388659" cy="1897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347012" y="4101353"/>
            <a:ext cx="322729" cy="3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2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77" y="443845"/>
            <a:ext cx="3653118" cy="5970309"/>
          </a:xfrm>
        </p:spPr>
      </p:pic>
    </p:spTree>
    <p:extLst>
      <p:ext uri="{BB962C8B-B14F-4D97-AF65-F5344CB8AC3E}">
        <p14:creationId xmlns:p14="http://schemas.microsoft.com/office/powerpoint/2010/main" val="27611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5494"/>
            <a:ext cx="9587753" cy="1045230"/>
          </a:xfrm>
        </p:spPr>
        <p:txBody>
          <a:bodyPr/>
          <a:lstStyle/>
          <a:p>
            <a:pPr algn="ctr"/>
            <a:r>
              <a:rPr lang="zh-TW" altLang="en-US" dirty="0" smtClean="0"/>
              <a:t>修辭大補帖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63924" y="1556515"/>
            <a:ext cx="10515600" cy="2047128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誇飾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譬喻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排比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8673352" y="5015753"/>
            <a:ext cx="3186953" cy="1734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293224" y="4168588"/>
            <a:ext cx="389964" cy="3092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1144291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/>
              <a:t>誇飾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215076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dirty="0" smtClean="0"/>
              <a:t>表達方式：時間、空間、物象、數量</a:t>
            </a:r>
          </a:p>
          <a:p>
            <a:pPr marL="0" indent="0" algn="just">
              <a:buNone/>
            </a:pPr>
            <a:r>
              <a:rPr lang="zh-TW" altLang="en-US" dirty="0" smtClean="0"/>
              <a:t>一、放大</a:t>
            </a:r>
          </a:p>
          <a:p>
            <a:pPr marL="0" indent="0" algn="just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忽有龐然大物，拔山倒樹而來，蓋一癩蝦蟆也。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沈復 兒時記趣</a:t>
            </a:r>
            <a:r>
              <a:rPr lang="en-US" altLang="zh-TW" dirty="0" smtClean="0"/>
              <a:t>)</a:t>
            </a:r>
          </a:p>
          <a:p>
            <a:pPr marL="0" indent="0" algn="just">
              <a:buNone/>
            </a:pPr>
            <a:r>
              <a:rPr lang="en-US" altLang="zh-TW" dirty="0" smtClean="0"/>
              <a:t>→</a:t>
            </a:r>
            <a:r>
              <a:rPr lang="zh-TW" altLang="en-US" dirty="0" smtClean="0"/>
              <a:t>空間（物體體積）放大的誇飾。</a:t>
            </a:r>
          </a:p>
          <a:p>
            <a:pPr marL="0" indent="0" algn="just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千呼萬喚→數量放大的誇飾。</a:t>
            </a:r>
          </a:p>
          <a:p>
            <a:pPr marL="0" indent="0" algn="just">
              <a:buNone/>
            </a:pPr>
            <a:r>
              <a:rPr lang="zh-TW" altLang="en-US" dirty="0" smtClean="0"/>
              <a:t>二、縮小</a:t>
            </a:r>
          </a:p>
          <a:p>
            <a:pPr marL="0" indent="0" algn="just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人生如白駒過隙。（莊子 知北遊）→時間縮小的誇飾。</a:t>
            </a:r>
          </a:p>
          <a:p>
            <a:pPr marL="0" indent="0"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3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702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/>
              <a:t>譬喻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dirty="0" smtClean="0"/>
              <a:t>意義</a:t>
            </a:r>
            <a:r>
              <a:rPr lang="en-US" altLang="zh-TW" dirty="0" smtClean="0"/>
              <a:t>-</a:t>
            </a:r>
            <a:r>
              <a:rPr lang="zh-TW" altLang="en-US" dirty="0" smtClean="0"/>
              <a:t>是一種「借彼喻此」的修辭法。凡兩件或兩件以上的事物中有類似點，在說話或作文時，運用「那」有類似點的事物，來比方說明「這」件事物，就叫做「譬喻」。又稱「比喻」、「打比方」。</a:t>
            </a:r>
            <a:endParaRPr lang="en-US" altLang="zh-TW" dirty="0" smtClean="0"/>
          </a:p>
          <a:p>
            <a:pPr marL="0" indent="0" algn="just">
              <a:buNone/>
            </a:pPr>
            <a:r>
              <a:rPr lang="zh-TW" altLang="en-US" dirty="0" smtClean="0"/>
              <a:t>一、成語譬喻填空</a:t>
            </a:r>
            <a:endParaRPr lang="en-US" altLang="zh-TW" dirty="0"/>
          </a:p>
          <a:p>
            <a:pPr marL="0" indent="0" algn="just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一見如（     ）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一貧如（     ）  </a:t>
            </a:r>
            <a:r>
              <a:rPr lang="en-US" altLang="zh-TW" dirty="0" smtClean="0"/>
              <a:t>3. </a:t>
            </a:r>
            <a:r>
              <a:rPr lang="zh-TW" altLang="en-US" dirty="0" smtClean="0"/>
              <a:t>歲月如（     ）  </a:t>
            </a:r>
            <a:r>
              <a:rPr lang="en-US" altLang="zh-TW" dirty="0" smtClean="0"/>
              <a:t>4.</a:t>
            </a:r>
            <a:r>
              <a:rPr lang="zh-TW" altLang="en-US" dirty="0" smtClean="0"/>
              <a:t>大智若（     ）</a:t>
            </a:r>
            <a:r>
              <a:rPr lang="en-US" altLang="zh-TW" dirty="0" smtClean="0"/>
              <a:t>5.</a:t>
            </a:r>
            <a:r>
              <a:rPr lang="zh-TW" altLang="en-US" dirty="0" smtClean="0"/>
              <a:t>心亂如（     ）  </a:t>
            </a:r>
            <a:r>
              <a:rPr lang="en-US" altLang="zh-TW" dirty="0" smtClean="0"/>
              <a:t>6.</a:t>
            </a:r>
            <a:r>
              <a:rPr lang="zh-TW" altLang="en-US" dirty="0" smtClean="0"/>
              <a:t>波平如（     ）  </a:t>
            </a:r>
            <a:r>
              <a:rPr lang="en-US" altLang="zh-TW" dirty="0" smtClean="0"/>
              <a:t>7.</a:t>
            </a:r>
            <a:r>
              <a:rPr lang="zh-TW" altLang="en-US" dirty="0" smtClean="0"/>
              <a:t>甘之如（     ）   </a:t>
            </a:r>
            <a:r>
              <a:rPr lang="en-US" altLang="zh-TW" dirty="0" smtClean="0"/>
              <a:t>8.</a:t>
            </a:r>
            <a:r>
              <a:rPr lang="zh-TW" altLang="en-US" dirty="0" smtClean="0"/>
              <a:t>目光如（     ） </a:t>
            </a:r>
          </a:p>
          <a:p>
            <a:pPr marL="0" indent="0" algn="just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3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463</Words>
  <Application>Microsoft Office PowerPoint</Application>
  <PresentationFormat>寬螢幕</PresentationFormat>
  <Paragraphs>39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Office 佈景主題</vt:lpstr>
      <vt:lpstr>兒時記趣</vt:lpstr>
      <vt:lpstr>生活處處留心皆是趣味</vt:lpstr>
      <vt:lpstr>比較第二段「之」的用法</vt:lpstr>
      <vt:lpstr>PowerPoint 簡報</vt:lpstr>
      <vt:lpstr>比較第二段「為」的用法</vt:lpstr>
      <vt:lpstr>PowerPoint 簡報</vt:lpstr>
      <vt:lpstr>修辭大補帖</vt:lpstr>
      <vt:lpstr>誇飾 </vt:lpstr>
      <vt:lpstr>譬喻 </vt:lpstr>
      <vt:lpstr>排比 </vt:lpstr>
      <vt:lpstr>課文文章結構表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兒時記趣</dc:title>
  <dc:creator>李芷亭</dc:creator>
  <cp:lastModifiedBy>李芷亭</cp:lastModifiedBy>
  <cp:revision>8</cp:revision>
  <dcterms:created xsi:type="dcterms:W3CDTF">2016-02-04T13:29:49Z</dcterms:created>
  <dcterms:modified xsi:type="dcterms:W3CDTF">2016-02-04T15:39:41Z</dcterms:modified>
</cp:coreProperties>
</file>