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60" r:id="rId5"/>
    <p:sldId id="259" r:id="rId6"/>
    <p:sldId id="272" r:id="rId7"/>
    <p:sldId id="273" r:id="rId8"/>
    <p:sldId id="274" r:id="rId9"/>
    <p:sldId id="275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62" r:id="rId19"/>
    <p:sldId id="277" r:id="rId20"/>
    <p:sldId id="263" r:id="rId21"/>
    <p:sldId id="26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koP3UT8jgM" TargetMode="External"/><Relationship Id="rId2" Type="http://schemas.openxmlformats.org/officeDocument/2006/relationships/hyperlink" Target="https://www.youtube.com/watch?v=YebXv-4cFb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-l_Rp5OV8ZA" TargetMode="External"/><Relationship Id="rId5" Type="http://schemas.openxmlformats.org/officeDocument/2006/relationships/hyperlink" Target="https://www.youtube.com/watch?v=Z5lhDOGnmNw" TargetMode="External"/><Relationship Id="rId4" Type="http://schemas.openxmlformats.org/officeDocument/2006/relationships/hyperlink" Target="https://www.youtube.com/watch?v=7QocB3YuQRA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台灣新住民議題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1826" y="4571530"/>
            <a:ext cx="100584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組員名單：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r>
              <a:rPr lang="zh-TW" altLang="en-US" b="1" dirty="0">
                <a:solidFill>
                  <a:schemeClr val="tx1"/>
                </a:solidFill>
              </a:rPr>
              <a:t>李芷亭、何冠沂、張盛彥、蔡佩听、陳思羽 </a:t>
            </a:r>
          </a:p>
          <a:p>
            <a:endParaRPr lang="zh-TW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004552"/>
            <a:ext cx="10058400" cy="732808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婚姻  </a:t>
            </a:r>
            <a:r>
              <a:rPr lang="en-US" altLang="zh-TW" dirty="0">
                <a:solidFill>
                  <a:schemeClr val="tx1"/>
                </a:solidFill>
              </a:rPr>
              <a:t>x  </a:t>
            </a:r>
            <a:r>
              <a:rPr lang="zh-TW" altLang="en-US" dirty="0">
                <a:solidFill>
                  <a:schemeClr val="tx1"/>
                </a:solidFill>
              </a:rPr>
              <a:t>家庭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86066" y="1974522"/>
            <a:ext cx="10480827" cy="4023360"/>
          </a:xfrm>
        </p:spPr>
        <p:txBody>
          <a:bodyPr/>
          <a:lstStyle/>
          <a:p>
            <a:r>
              <a:rPr lang="en-US" altLang="zh-TW" sz="2400" dirty="0" smtClean="0">
                <a:latin typeface="+mn-ea"/>
              </a:rPr>
              <a:t>4</a:t>
            </a:r>
            <a:r>
              <a:rPr lang="zh-TW" altLang="en-US" sz="2400" dirty="0" smtClean="0">
                <a:latin typeface="+mn-ea"/>
              </a:rPr>
              <a:t>、婆媳問題：</a:t>
            </a:r>
            <a:endParaRPr lang="zh-TW" altLang="en-US" sz="2400" dirty="0"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+mn-ea"/>
              </a:rPr>
              <a:t>東南亞</a:t>
            </a:r>
            <a:r>
              <a:rPr lang="zh-TW" altLang="en-US" sz="2400" dirty="0">
                <a:latin typeface="+mn-ea"/>
              </a:rPr>
              <a:t>的家庭中，婆婆的地位不如台灣來的崇高，與台灣婆婆喜歡以管理者自居的現象迥異。因此，有些新移民女性會因為婆媳</a:t>
            </a:r>
            <a:r>
              <a:rPr lang="zh-TW" altLang="en-US" sz="2400" dirty="0" smtClean="0">
                <a:latin typeface="+mn-ea"/>
              </a:rPr>
              <a:t>問題，而</a:t>
            </a:r>
            <a:r>
              <a:rPr lang="zh-TW" altLang="en-US" sz="2400" dirty="0">
                <a:latin typeface="+mn-ea"/>
              </a:rPr>
              <a:t>發生家庭</a:t>
            </a:r>
            <a:r>
              <a:rPr lang="zh-TW" altLang="en-US" sz="2400" dirty="0" smtClean="0">
                <a:latin typeface="+mn-ea"/>
              </a:rPr>
              <a:t>暴力。</a:t>
            </a:r>
            <a:endParaRPr lang="zh-TW" altLang="en-US" sz="2400" dirty="0">
              <a:latin typeface="+mn-ea"/>
            </a:endParaRPr>
          </a:p>
          <a:p>
            <a:endParaRPr lang="zh-TW" altLang="en-US" sz="2400" dirty="0">
              <a:latin typeface="+mn-ea"/>
            </a:endParaRPr>
          </a:p>
          <a:p>
            <a:r>
              <a:rPr lang="en-US" altLang="zh-TW" sz="2400" dirty="0" smtClean="0">
                <a:latin typeface="+mn-ea"/>
              </a:rPr>
              <a:t>5</a:t>
            </a:r>
            <a:r>
              <a:rPr lang="zh-TW" altLang="en-US" sz="2400" dirty="0">
                <a:latin typeface="+mn-ea"/>
              </a:rPr>
              <a:t> 、</a:t>
            </a:r>
            <a:r>
              <a:rPr lang="zh-TW" altLang="en-US" sz="2400" dirty="0" smtClean="0">
                <a:latin typeface="+mn-ea"/>
              </a:rPr>
              <a:t>親</a:t>
            </a:r>
            <a:r>
              <a:rPr lang="zh-TW" altLang="en-US" sz="2400" dirty="0">
                <a:latin typeface="+mn-ea"/>
              </a:rPr>
              <a:t>職教育與子女</a:t>
            </a:r>
            <a:r>
              <a:rPr lang="zh-TW" altLang="en-US" sz="2400" dirty="0" smtClean="0">
                <a:latin typeface="+mn-ea"/>
              </a:rPr>
              <a:t>教養</a:t>
            </a:r>
            <a:r>
              <a:rPr lang="zh-TW" altLang="en-US" sz="2400" dirty="0">
                <a:latin typeface="+mn-ea"/>
              </a:rPr>
              <a:t>：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+mn-ea"/>
              </a:rPr>
              <a:t>東南亞</a:t>
            </a:r>
            <a:r>
              <a:rPr lang="zh-TW" altLang="en-US" sz="2400" dirty="0">
                <a:latin typeface="+mn-ea"/>
              </a:rPr>
              <a:t>配偶</a:t>
            </a:r>
            <a:r>
              <a:rPr lang="zh-TW" altLang="en-US" sz="2400" dirty="0" smtClean="0">
                <a:latin typeface="+mn-ea"/>
              </a:rPr>
              <a:t>通常教育程度</a:t>
            </a:r>
            <a:r>
              <a:rPr lang="zh-TW" altLang="en-US" sz="2400" dirty="0">
                <a:latin typeface="+mn-ea"/>
              </a:rPr>
              <a:t>不高</a:t>
            </a:r>
            <a:r>
              <a:rPr lang="zh-TW" altLang="en-US" sz="2400" dirty="0" smtClean="0">
                <a:latin typeface="+mn-ea"/>
              </a:rPr>
              <a:t>，再加上語言隔閡，</a:t>
            </a:r>
            <a:r>
              <a:rPr lang="zh-TW" altLang="en-US" sz="2400" dirty="0">
                <a:latin typeface="+mn-ea"/>
              </a:rPr>
              <a:t>不知如何扮演理想父母的角色。在學校，親職參與</a:t>
            </a:r>
            <a:r>
              <a:rPr lang="zh-TW" altLang="en-US" sz="2400" dirty="0" smtClean="0">
                <a:latin typeface="+mn-ea"/>
              </a:rPr>
              <a:t>度普遍低落。</a:t>
            </a:r>
            <a:endParaRPr lang="zh-TW" altLang="en-US" sz="2400" dirty="0">
              <a:latin typeface="+mn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21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394977"/>
            <a:ext cx="10058400" cy="1450757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新臺灣之子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6860" y="1948765"/>
            <a:ext cx="10979240" cy="4023360"/>
          </a:xfrm>
        </p:spPr>
        <p:txBody>
          <a:bodyPr>
            <a:normAutofit lnSpcReduction="10000"/>
          </a:bodyPr>
          <a:lstStyle/>
          <a:p>
            <a:pPr marL="0" lvl="0" indent="0" algn="ctr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3300" dirty="0">
                <a:solidFill>
                  <a:schemeClr val="tx1"/>
                </a:solidFill>
                <a:latin typeface="+mn-ea"/>
              </a:rPr>
              <a:t>每八名學童中就有一名新臺灣之子</a:t>
            </a:r>
            <a:endParaRPr lang="en-US" altLang="zh-TW" sz="3300" dirty="0">
              <a:solidFill>
                <a:schemeClr val="tx1"/>
              </a:solidFill>
              <a:latin typeface="+mn-ea"/>
            </a:endParaRPr>
          </a:p>
          <a:p>
            <a:pPr marL="0" lvl="0" indent="0" algn="ctr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600" dirty="0">
                <a:solidFill>
                  <a:schemeClr val="tx1"/>
                </a:solidFill>
              </a:rPr>
              <a:t>跨國婚姻來台的新住民</a:t>
            </a:r>
            <a:r>
              <a:rPr lang="zh-TW" altLang="en-US" sz="2600" dirty="0" smtClean="0">
                <a:solidFill>
                  <a:schemeClr val="tx1"/>
                </a:solidFill>
              </a:rPr>
              <a:t>中，有百分之九十五，都會</a:t>
            </a:r>
            <a:r>
              <a:rPr lang="zh-TW" altLang="en-US" sz="2600" dirty="0">
                <a:solidFill>
                  <a:schemeClr val="tx1"/>
                </a:solidFill>
              </a:rPr>
              <a:t>在兩年內生育子女</a:t>
            </a:r>
            <a:endParaRPr lang="en-US" altLang="zh-TW" sz="2600" dirty="0">
              <a:solidFill>
                <a:schemeClr val="tx1"/>
              </a:solidFill>
            </a:endParaRPr>
          </a:p>
          <a:p>
            <a:pPr marL="0" lvl="0" indent="0" algn="ctr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en-US" altLang="zh-TW" sz="26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en-US" altLang="zh-TW" sz="26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zh-TW" altLang="en-US" sz="2600" dirty="0">
              <a:solidFill>
                <a:prstClr val="black"/>
              </a:solidFill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3300" dirty="0" smtClean="0">
                <a:solidFill>
                  <a:prstClr val="black"/>
                </a:solidFill>
                <a:latin typeface="+mn-ea"/>
              </a:rPr>
              <a:t>1. </a:t>
            </a:r>
            <a:r>
              <a:rPr lang="zh-TW" altLang="en-US" sz="3300" dirty="0" smtClean="0">
                <a:solidFill>
                  <a:prstClr val="black"/>
                </a:solidFill>
                <a:latin typeface="+mn-ea"/>
              </a:rPr>
              <a:t>鞏固</a:t>
            </a:r>
            <a:r>
              <a:rPr lang="zh-TW" altLang="en-US" sz="3300" dirty="0">
                <a:solidFill>
                  <a:prstClr val="black"/>
                </a:solidFill>
                <a:latin typeface="+mn-ea"/>
              </a:rPr>
              <a:t>家中</a:t>
            </a:r>
            <a:r>
              <a:rPr lang="zh-TW" altLang="en-US" sz="3300" dirty="0" smtClean="0">
                <a:solidFill>
                  <a:prstClr val="black"/>
                </a:solidFill>
                <a:latin typeface="+mn-ea"/>
              </a:rPr>
              <a:t>地位。</a:t>
            </a:r>
            <a:endParaRPr lang="en-US" altLang="zh-TW" sz="33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3300" dirty="0">
                <a:solidFill>
                  <a:prstClr val="black"/>
                </a:solidFill>
                <a:latin typeface="+mn-ea"/>
              </a:rPr>
              <a:t>2</a:t>
            </a:r>
            <a:r>
              <a:rPr lang="en-US" altLang="zh-TW" sz="3300" dirty="0" smtClean="0">
                <a:solidFill>
                  <a:prstClr val="black"/>
                </a:solidFill>
                <a:latin typeface="+mn-ea"/>
              </a:rPr>
              <a:t>. </a:t>
            </a:r>
            <a:r>
              <a:rPr lang="zh-TW" altLang="en-US" sz="3300" dirty="0" smtClean="0">
                <a:solidFill>
                  <a:prstClr val="black"/>
                </a:solidFill>
                <a:latin typeface="+mn-ea"/>
              </a:rPr>
              <a:t>取得</a:t>
            </a:r>
            <a:r>
              <a:rPr lang="zh-TW" altLang="en-US" sz="3300" dirty="0">
                <a:solidFill>
                  <a:prstClr val="black"/>
                </a:solidFill>
                <a:latin typeface="+mn-ea"/>
              </a:rPr>
              <a:t>夫家信任為他們適應台灣生活的動力</a:t>
            </a:r>
            <a:r>
              <a:rPr lang="zh-TW" altLang="en-US" sz="3300" dirty="0" smtClean="0">
                <a:solidFill>
                  <a:prstClr val="black"/>
                </a:solidFill>
                <a:latin typeface="+mn-ea"/>
              </a:rPr>
              <a:t>來源。</a:t>
            </a:r>
            <a:endParaRPr lang="en-US" altLang="zh-TW" sz="33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3300" dirty="0">
                <a:solidFill>
                  <a:prstClr val="black"/>
                </a:solidFill>
                <a:latin typeface="+mn-ea"/>
              </a:rPr>
              <a:t>3</a:t>
            </a:r>
            <a:r>
              <a:rPr lang="en-US" altLang="zh-TW" sz="3300" dirty="0" smtClean="0">
                <a:solidFill>
                  <a:prstClr val="black"/>
                </a:solidFill>
                <a:latin typeface="+mn-ea"/>
              </a:rPr>
              <a:t>. </a:t>
            </a:r>
            <a:r>
              <a:rPr lang="zh-TW" altLang="en-US" sz="3300" dirty="0" smtClean="0">
                <a:solidFill>
                  <a:prstClr val="black"/>
                </a:solidFill>
                <a:latin typeface="+mn-ea"/>
              </a:rPr>
              <a:t>取得</a:t>
            </a:r>
            <a:r>
              <a:rPr lang="zh-TW" altLang="en-US" sz="3300" dirty="0">
                <a:solidFill>
                  <a:prstClr val="black"/>
                </a:solidFill>
                <a:latin typeface="+mn-ea"/>
              </a:rPr>
              <a:t>中華民國公民身分。</a:t>
            </a:r>
          </a:p>
          <a:p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4752305" y="3296992"/>
            <a:ext cx="2060619" cy="914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lnSpc>
                <a:spcPct val="90000"/>
              </a:lnSpc>
              <a:spcBef>
                <a:spcPts val="1000"/>
              </a:spcBef>
            </a:pPr>
            <a:r>
              <a:rPr lang="zh-TW" altLang="en-US" sz="2600">
                <a:solidFill>
                  <a:prstClr val="black"/>
                </a:solidFill>
              </a:rPr>
              <a:t>原因</a:t>
            </a:r>
            <a:endParaRPr lang="en-US" altLang="zh-TW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9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新</a:t>
            </a:r>
            <a:r>
              <a:rPr lang="zh-TW" altLang="en-US" dirty="0">
                <a:solidFill>
                  <a:schemeClr val="tx1"/>
                </a:solidFill>
              </a:rPr>
              <a:t>住</a:t>
            </a:r>
            <a:r>
              <a:rPr lang="zh-TW" altLang="en-US" dirty="0" smtClean="0">
                <a:solidFill>
                  <a:schemeClr val="tx1"/>
                </a:solidFill>
              </a:rPr>
              <a:t>民子</a:t>
            </a:r>
            <a:r>
              <a:rPr lang="zh-TW" altLang="en-US" dirty="0">
                <a:solidFill>
                  <a:schemeClr val="tx1"/>
                </a:solidFill>
              </a:rPr>
              <a:t>女</a:t>
            </a:r>
            <a:r>
              <a:rPr lang="zh-TW" altLang="en-US" dirty="0" smtClean="0">
                <a:solidFill>
                  <a:schemeClr val="tx1"/>
                </a:solidFill>
              </a:rPr>
              <a:t>教育問題的背景因素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1064" y="2019599"/>
            <a:ext cx="10815677" cy="4838401"/>
          </a:xfrm>
        </p:spPr>
        <p:txBody>
          <a:bodyPr>
            <a:norm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600" dirty="0" smtClean="0">
                <a:solidFill>
                  <a:schemeClr val="tx1"/>
                </a:solidFill>
              </a:rPr>
              <a:t>刻板印象：</a:t>
            </a:r>
            <a:r>
              <a:rPr lang="zh-TW" altLang="en-US" sz="2600" b="1" dirty="0" smtClean="0">
                <a:solidFill>
                  <a:schemeClr val="tx1"/>
                </a:solidFill>
              </a:rPr>
              <a:t>傳統</a:t>
            </a:r>
            <a:r>
              <a:rPr lang="zh-TW" altLang="en-US" sz="2600" b="1" dirty="0">
                <a:solidFill>
                  <a:schemeClr val="tx1"/>
                </a:solidFill>
              </a:rPr>
              <a:t>性別</a:t>
            </a:r>
            <a:r>
              <a:rPr lang="zh-TW" altLang="en-US" sz="2600" b="1" dirty="0" smtClean="0">
                <a:solidFill>
                  <a:schemeClr val="tx1"/>
                </a:solidFill>
              </a:rPr>
              <a:t>觀念</a:t>
            </a:r>
            <a:r>
              <a:rPr lang="zh-TW" altLang="en-US" sz="2600" dirty="0" smtClean="0">
                <a:solidFill>
                  <a:schemeClr val="tx1"/>
                </a:solidFill>
              </a:rPr>
              <a:t>，認為</a:t>
            </a:r>
            <a:r>
              <a:rPr lang="zh-TW" altLang="en-US" sz="2600" dirty="0">
                <a:solidFill>
                  <a:schemeClr val="tx1"/>
                </a:solidFill>
              </a:rPr>
              <a:t>教養孩子的主要工作在母親身上。</a:t>
            </a:r>
            <a:endParaRPr lang="en-US" altLang="zh-TW" sz="2600" dirty="0">
              <a:solidFill>
                <a:schemeClr val="tx1"/>
              </a:solidFill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600" dirty="0" smtClean="0">
                <a:solidFill>
                  <a:schemeClr val="tx1"/>
                </a:solidFill>
              </a:rPr>
              <a:t>→若</a:t>
            </a:r>
            <a:r>
              <a:rPr lang="zh-TW" altLang="en-US" sz="2600" dirty="0">
                <a:solidFill>
                  <a:schemeClr val="tx1"/>
                </a:solidFill>
              </a:rPr>
              <a:t>小孩有成就是媽媽的</a:t>
            </a:r>
            <a:r>
              <a:rPr lang="zh-TW" altLang="en-US" sz="2600" dirty="0" smtClean="0">
                <a:solidFill>
                  <a:schemeClr val="tx1"/>
                </a:solidFill>
              </a:rPr>
              <a:t>功勞；若</a:t>
            </a:r>
            <a:r>
              <a:rPr lang="zh-TW" altLang="en-US" sz="2600" dirty="0">
                <a:solidFill>
                  <a:schemeClr val="tx1"/>
                </a:solidFill>
              </a:rPr>
              <a:t>小孩有任何</a:t>
            </a:r>
            <a:r>
              <a:rPr lang="zh-TW" altLang="en-US" sz="2600" dirty="0" smtClean="0">
                <a:solidFill>
                  <a:schemeClr val="tx1"/>
                </a:solidFill>
              </a:rPr>
              <a:t>差錯也是</a:t>
            </a:r>
            <a:r>
              <a:rPr lang="zh-TW" altLang="en-US" sz="2600" dirty="0">
                <a:solidFill>
                  <a:schemeClr val="tx1"/>
                </a:solidFill>
              </a:rPr>
              <a:t>媽媽的</a:t>
            </a:r>
            <a:r>
              <a:rPr lang="zh-TW" altLang="en-US" sz="2600" dirty="0" smtClean="0">
                <a:solidFill>
                  <a:schemeClr val="tx1"/>
                </a:solidFill>
              </a:rPr>
              <a:t>責任。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en-US" altLang="zh-TW" sz="2600" dirty="0">
              <a:solidFill>
                <a:schemeClr val="tx1"/>
              </a:solidFill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600" dirty="0" smtClean="0">
                <a:solidFill>
                  <a:schemeClr val="tx1"/>
                </a:solidFill>
              </a:rPr>
              <a:t>導致：新</a:t>
            </a:r>
            <a:r>
              <a:rPr lang="zh-TW" altLang="en-US" sz="2600" dirty="0">
                <a:solidFill>
                  <a:schemeClr val="tx1"/>
                </a:solidFill>
              </a:rPr>
              <a:t>台灣之子有任何問題</a:t>
            </a:r>
            <a:r>
              <a:rPr lang="zh-TW" altLang="en-US" sz="2600" dirty="0" smtClean="0">
                <a:solidFill>
                  <a:schemeClr val="tx1"/>
                </a:solidFill>
              </a:rPr>
              <a:t>時，都歸因於：「他的母親</a:t>
            </a:r>
            <a:r>
              <a:rPr lang="zh-TW" altLang="en-US" sz="2600" dirty="0">
                <a:solidFill>
                  <a:schemeClr val="tx1"/>
                </a:solidFill>
              </a:rPr>
              <a:t>是外籍</a:t>
            </a:r>
            <a:r>
              <a:rPr lang="zh-TW" altLang="en-US" sz="2600" dirty="0" smtClean="0">
                <a:solidFill>
                  <a:schemeClr val="tx1"/>
                </a:solidFill>
              </a:rPr>
              <a:t>新娘」</a:t>
            </a:r>
            <a:endParaRPr lang="zh-TW" altLang="en-US" sz="2600" dirty="0">
              <a:solidFill>
                <a:schemeClr val="tx1"/>
              </a:solidFill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600" dirty="0">
                <a:solidFill>
                  <a:schemeClr val="tx1"/>
                </a:solidFill>
              </a:rPr>
              <a:t>→</a:t>
            </a:r>
            <a:r>
              <a:rPr lang="zh-TW" altLang="en-US" sz="2600" dirty="0" smtClean="0">
                <a:solidFill>
                  <a:schemeClr val="tx1"/>
                </a:solidFill>
              </a:rPr>
              <a:t>加重社會對其的刻板印象。</a:t>
            </a:r>
            <a:endParaRPr lang="en-US" altLang="zh-TW" sz="2600" dirty="0" smtClean="0">
              <a:solidFill>
                <a:schemeClr val="tx1"/>
              </a:solidFill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en-US" altLang="zh-TW" sz="2600" dirty="0">
              <a:solidFill>
                <a:schemeClr val="tx1"/>
              </a:solidFill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600" dirty="0">
                <a:solidFill>
                  <a:schemeClr val="tx1"/>
                </a:solidFill>
              </a:rPr>
              <a:t>種族</a:t>
            </a:r>
            <a:r>
              <a:rPr lang="zh-TW" altLang="en-US" sz="2600" dirty="0" smtClean="0">
                <a:solidFill>
                  <a:schemeClr val="tx1"/>
                </a:solidFill>
              </a:rPr>
              <a:t>差異</a:t>
            </a:r>
            <a:r>
              <a:rPr lang="en-US" altLang="zh-TW" sz="2600" dirty="0" smtClean="0">
                <a:solidFill>
                  <a:schemeClr val="tx1"/>
                </a:solidFill>
              </a:rPr>
              <a:t>/</a:t>
            </a:r>
            <a:r>
              <a:rPr lang="zh-TW" altLang="en-US" sz="2600" dirty="0">
                <a:solidFill>
                  <a:schemeClr val="tx1"/>
                </a:solidFill>
              </a:rPr>
              <a:t>血統</a:t>
            </a:r>
            <a:r>
              <a:rPr lang="zh-TW" altLang="en-US" sz="2600" dirty="0" smtClean="0">
                <a:solidFill>
                  <a:schemeClr val="tx1"/>
                </a:solidFill>
              </a:rPr>
              <a:t>差異</a:t>
            </a:r>
            <a:r>
              <a:rPr lang="en-US" altLang="zh-TW" sz="2600" dirty="0" smtClean="0">
                <a:solidFill>
                  <a:schemeClr val="tx1"/>
                </a:solidFill>
              </a:rPr>
              <a:t>→</a:t>
            </a:r>
            <a:r>
              <a:rPr lang="zh-TW" altLang="en-US" sz="2600" dirty="0" smtClean="0">
                <a:solidFill>
                  <a:schemeClr val="tx1"/>
                </a:solidFill>
              </a:rPr>
              <a:t>被</a:t>
            </a:r>
            <a:r>
              <a:rPr lang="zh-TW" altLang="en-US" sz="2600" dirty="0">
                <a:solidFill>
                  <a:schemeClr val="tx1"/>
                </a:solidFill>
              </a:rPr>
              <a:t>認為是</a:t>
            </a:r>
            <a:r>
              <a:rPr lang="zh-TW" altLang="en-US" sz="2600" dirty="0" smtClean="0">
                <a:solidFill>
                  <a:schemeClr val="tx1"/>
                </a:solidFill>
              </a:rPr>
              <a:t>主因</a:t>
            </a:r>
            <a:r>
              <a:rPr lang="zh-TW" altLang="en-US" sz="2600" dirty="0">
                <a:solidFill>
                  <a:schemeClr val="tx1"/>
                </a:solidFill>
              </a:rPr>
              <a:t>，外籍新娘</a:t>
            </a:r>
            <a:r>
              <a:rPr lang="zh-TW" altLang="en-US" sz="2600" dirty="0" smtClean="0">
                <a:solidFill>
                  <a:schemeClr val="tx1"/>
                </a:solidFill>
              </a:rPr>
              <a:t>進而被貼</a:t>
            </a:r>
            <a:r>
              <a:rPr lang="zh-TW" altLang="en-US" sz="2600" dirty="0">
                <a:solidFill>
                  <a:schemeClr val="tx1"/>
                </a:solidFill>
              </a:rPr>
              <a:t>上</a:t>
            </a:r>
            <a:r>
              <a:rPr lang="zh-TW" altLang="en-US" sz="2600" dirty="0" smtClean="0">
                <a:solidFill>
                  <a:schemeClr val="tx1"/>
                </a:solidFill>
              </a:rPr>
              <a:t>標籤。</a:t>
            </a:r>
            <a:endParaRPr lang="zh-TW" altLang="en-US" sz="2600" dirty="0">
              <a:solidFill>
                <a:schemeClr val="tx1"/>
              </a:solidFill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zh-TW" altLang="en-US" sz="2600" dirty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3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358457"/>
            <a:ext cx="10058400" cy="1450757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造成新住民子女教育</a:t>
            </a:r>
            <a:r>
              <a:rPr lang="zh-TW" altLang="en-US" dirty="0">
                <a:solidFill>
                  <a:schemeClr val="tx1"/>
                </a:solidFill>
              </a:rPr>
              <a:t>問題</a:t>
            </a:r>
            <a:r>
              <a:rPr lang="zh-TW" altLang="en-US" dirty="0" smtClean="0">
                <a:solidFill>
                  <a:schemeClr val="tx1"/>
                </a:solidFill>
              </a:rPr>
              <a:t>的</a:t>
            </a:r>
            <a:r>
              <a:rPr lang="zh-TW" altLang="en-US" dirty="0">
                <a:solidFill>
                  <a:schemeClr val="tx1"/>
                </a:solidFill>
              </a:rPr>
              <a:t>主</a:t>
            </a:r>
            <a:r>
              <a:rPr lang="zh-TW" altLang="en-US" dirty="0" smtClean="0">
                <a:solidFill>
                  <a:schemeClr val="tx1"/>
                </a:solidFill>
              </a:rPr>
              <a:t>因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16700" y="1984996"/>
            <a:ext cx="2989305" cy="3693319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新住民父母</a:t>
            </a:r>
            <a:r>
              <a:rPr lang="zh-TW" altLang="en-US" sz="2400" kern="0" dirty="0">
                <a:latin typeface="+mn-ea"/>
              </a:rPr>
              <a:t>：</a:t>
            </a: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1.</a:t>
            </a:r>
            <a:r>
              <a:rPr kumimoji="0" lang="zh-TW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 經濟弱勢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2.</a:t>
            </a:r>
            <a:r>
              <a:rPr kumimoji="0" lang="zh-TW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 文化資源不足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3.</a:t>
            </a:r>
            <a:r>
              <a:rPr kumimoji="0" lang="zh-TW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 語言不通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4.</a:t>
            </a:r>
            <a:r>
              <a:rPr kumimoji="0" lang="zh-TW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 生活不適應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5.</a:t>
            </a:r>
            <a:r>
              <a:rPr kumimoji="0" lang="zh-TW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 後天因素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6.</a:t>
            </a:r>
            <a:r>
              <a:rPr kumimoji="0" lang="zh-TW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 社會化</a:t>
            </a: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7.</a:t>
            </a:r>
            <a:r>
              <a:rPr kumimoji="0" lang="zh-TW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 社經地位普遍較低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8.</a:t>
            </a:r>
            <a:r>
              <a:rPr kumimoji="0" lang="zh-TW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</a:rPr>
              <a:t> 無暇管教子女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加號 6"/>
          <p:cNvSpPr/>
          <p:nvPr/>
        </p:nvSpPr>
        <p:spPr>
          <a:xfrm>
            <a:off x="3306005" y="3612715"/>
            <a:ext cx="820270" cy="725269"/>
          </a:xfrm>
          <a:prstGeom prst="mathPlus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136460" y="1984996"/>
            <a:ext cx="2637827" cy="3693319"/>
          </a:xfrm>
          <a:prstGeom prst="rect">
            <a:avLst/>
          </a:prstGeom>
          <a:solidFill>
            <a:sysClr val="window" lastClr="FFFFFF"/>
          </a:solidFill>
          <a:ln w="7620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rPr>
              <a:t>新臺灣之子</a:t>
            </a:r>
            <a:r>
              <a:rPr lang="zh-TW" altLang="en-US" sz="2400" dirty="0" smtClean="0">
                <a:solidFill>
                  <a:sysClr val="windowText" lastClr="000000"/>
                </a:solidFill>
                <a:latin typeface="+mn-ea"/>
              </a:rPr>
              <a:t>：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rPr>
              <a:t>1.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rPr>
              <a:t> 自卑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rPr>
              <a:t>2.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rPr>
              <a:t> 課業乏人指導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rPr>
              <a:t>3.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rPr>
              <a:t> 學校適應力不佳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rPr>
              <a:t>4.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rPr>
              <a:t> 被同學標籤化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向右箭號 8"/>
          <p:cNvSpPr/>
          <p:nvPr/>
        </p:nvSpPr>
        <p:spPr>
          <a:xfrm>
            <a:off x="7163872" y="3742137"/>
            <a:ext cx="1654935" cy="817617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7337737" y="3390574"/>
            <a:ext cx="1481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導致</a:t>
            </a:r>
            <a:endParaRPr lang="zh-TW" altLang="en-US" sz="3200" b="1" dirty="0"/>
          </a:p>
        </p:txBody>
      </p:sp>
      <p:sp>
        <p:nvSpPr>
          <p:cNvPr id="16" name="矩形 15"/>
          <p:cNvSpPr/>
          <p:nvPr/>
        </p:nvSpPr>
        <p:spPr>
          <a:xfrm>
            <a:off x="8905741" y="1984996"/>
            <a:ext cx="2801155" cy="3514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kern="0" dirty="0">
                <a:solidFill>
                  <a:prstClr val="white"/>
                </a:solidFill>
              </a:rPr>
              <a:t>學生成就動機與</a:t>
            </a:r>
            <a:r>
              <a:rPr lang="zh-TW" altLang="en-US" sz="3600" kern="0" dirty="0" smtClean="0">
                <a:solidFill>
                  <a:prstClr val="white"/>
                </a:solidFill>
              </a:rPr>
              <a:t>學習意願低落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141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2277" y="286603"/>
            <a:ext cx="10058400" cy="1450757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學校教育中常見的教育問題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547" y="1737360"/>
            <a:ext cx="10058400" cy="468385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2600" dirty="0">
                <a:solidFill>
                  <a:prstClr val="black"/>
                </a:solidFill>
                <a:latin typeface="+mn-ea"/>
              </a:rPr>
              <a:t>1</a:t>
            </a:r>
            <a:r>
              <a:rPr lang="en-US" altLang="zh-TW" sz="2600" dirty="0" smtClean="0">
                <a:solidFill>
                  <a:prstClr val="black"/>
                </a:solidFill>
                <a:latin typeface="+mn-ea"/>
              </a:rPr>
              <a:t>.</a:t>
            </a:r>
            <a:r>
              <a:rPr lang="zh-TW" altLang="en-US" sz="2600" dirty="0" smtClean="0">
                <a:solidFill>
                  <a:prstClr val="black"/>
                </a:solidFill>
                <a:latin typeface="+mn-ea"/>
              </a:rPr>
              <a:t> 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親</a:t>
            </a:r>
            <a:r>
              <a:rPr lang="zh-TW" altLang="en-US" sz="2600" dirty="0">
                <a:solidFill>
                  <a:schemeClr val="tx1"/>
                </a:solidFill>
                <a:latin typeface="+mn-ea"/>
              </a:rPr>
              <a:t>師溝通問題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600" dirty="0" smtClean="0">
                <a:solidFill>
                  <a:schemeClr val="tx1"/>
                </a:solidFill>
                <a:latin typeface="+mn-ea"/>
              </a:rPr>
              <a:t>1-1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 語文</a:t>
            </a:r>
            <a:r>
              <a:rPr lang="zh-TW" altLang="en-US" sz="2600" dirty="0">
                <a:solidFill>
                  <a:schemeClr val="tx1"/>
                </a:solidFill>
                <a:latin typeface="+mn-ea"/>
              </a:rPr>
              <a:t>障礙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→聯絡</a:t>
            </a:r>
            <a:r>
              <a:rPr lang="zh-TW" altLang="en-US" sz="2600" dirty="0">
                <a:solidFill>
                  <a:schemeClr val="tx1"/>
                </a:solidFill>
                <a:latin typeface="+mn-ea"/>
              </a:rPr>
              <a:t>簿與不定時發送的表單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600" dirty="0" smtClean="0">
                <a:solidFill>
                  <a:schemeClr val="tx1"/>
                </a:solidFill>
                <a:latin typeface="+mn-ea"/>
              </a:rPr>
              <a:t>1-2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 異文</a:t>
            </a:r>
            <a:r>
              <a:rPr lang="zh-TW" altLang="en-US" sz="2600" dirty="0">
                <a:solidFill>
                  <a:schemeClr val="tx1"/>
                </a:solidFill>
                <a:latin typeface="+mn-ea"/>
              </a:rPr>
              <a:t>化隔閡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2600" dirty="0">
                <a:solidFill>
                  <a:schemeClr val="tx1"/>
                </a:solidFill>
                <a:latin typeface="+mn-ea"/>
              </a:rPr>
              <a:t>→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子女</a:t>
            </a:r>
            <a:r>
              <a:rPr lang="zh-TW" altLang="en-US" sz="2600" dirty="0">
                <a:solidFill>
                  <a:schemeClr val="tx1"/>
                </a:solidFill>
                <a:latin typeface="+mn-ea"/>
              </a:rPr>
              <a:t>教養方式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2600" dirty="0">
                <a:solidFill>
                  <a:schemeClr val="tx1"/>
                </a:solidFill>
                <a:latin typeface="+mn-ea"/>
              </a:rPr>
              <a:t>→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時間</a:t>
            </a:r>
            <a:r>
              <a:rPr lang="zh-TW" altLang="en-US" sz="2600" dirty="0">
                <a:solidFill>
                  <a:schemeClr val="tx1"/>
                </a:solidFill>
                <a:latin typeface="+mn-ea"/>
              </a:rPr>
              <a:t>觀念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2600" dirty="0">
                <a:solidFill>
                  <a:schemeClr val="tx1"/>
                </a:solidFill>
                <a:latin typeface="+mn-ea"/>
              </a:rPr>
              <a:t>→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兩性</a:t>
            </a:r>
            <a:r>
              <a:rPr lang="zh-TW" altLang="en-US" sz="2600" dirty="0">
                <a:solidFill>
                  <a:schemeClr val="tx1"/>
                </a:solidFill>
                <a:latin typeface="+mn-ea"/>
              </a:rPr>
              <a:t>關係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2600" dirty="0">
                <a:solidFill>
                  <a:schemeClr val="tx1"/>
                </a:solidFill>
                <a:latin typeface="+mn-ea"/>
              </a:rPr>
              <a:t>→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宗教</a:t>
            </a:r>
            <a:r>
              <a:rPr lang="zh-TW" altLang="en-US" sz="2600" dirty="0">
                <a:solidFill>
                  <a:schemeClr val="tx1"/>
                </a:solidFill>
                <a:latin typeface="+mn-ea"/>
              </a:rPr>
              <a:t>信仰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2600" dirty="0">
                <a:solidFill>
                  <a:schemeClr val="tx1"/>
                </a:solidFill>
                <a:latin typeface="+mn-ea"/>
              </a:rPr>
              <a:t>→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飲食起居</a:t>
            </a:r>
            <a:endParaRPr lang="zh-TW" altLang="en-US" sz="2600" dirty="0">
              <a:solidFill>
                <a:schemeClr val="tx1"/>
              </a:solidFill>
              <a:latin typeface="+mn-ea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2600" dirty="0">
                <a:solidFill>
                  <a:schemeClr val="tx1"/>
                </a:solidFill>
                <a:latin typeface="+mn-ea"/>
              </a:rPr>
              <a:t>→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對於</a:t>
            </a:r>
            <a:r>
              <a:rPr lang="zh-TW" altLang="en-US" sz="2600" dirty="0">
                <a:solidFill>
                  <a:schemeClr val="tx1"/>
                </a:solidFill>
                <a:latin typeface="+mn-ea"/>
              </a:rPr>
              <a:t>學校教育的觀念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600" dirty="0" smtClean="0">
                <a:solidFill>
                  <a:schemeClr val="tx1"/>
                </a:solidFill>
                <a:latin typeface="+mn-ea"/>
                <a:sym typeface="Wingdings" panose="05000000000000000000" pitchFamily="2" charset="2"/>
              </a:rPr>
              <a:t>˙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若</a:t>
            </a:r>
            <a:r>
              <a:rPr lang="zh-TW" altLang="en-US" sz="2600" dirty="0">
                <a:solidFill>
                  <a:schemeClr val="tx1"/>
                </a:solidFill>
                <a:latin typeface="+mn-ea"/>
              </a:rPr>
              <a:t>學校教師以同化角度強勢改變，造成心裡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抗拒</a:t>
            </a:r>
            <a:r>
              <a:rPr lang="en-US" altLang="zh-TW" sz="2600" dirty="0" smtClean="0">
                <a:solidFill>
                  <a:schemeClr val="tx1"/>
                </a:solidFill>
                <a:latin typeface="+mn-ea"/>
                <a:sym typeface="Wingdings" panose="05000000000000000000" pitchFamily="2" charset="2"/>
              </a:rPr>
              <a:t>→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  <a:sym typeface="Wingdings" panose="05000000000000000000" pitchFamily="2" charset="2"/>
              </a:rPr>
              <a:t>會造成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親</a:t>
            </a:r>
            <a:r>
              <a:rPr lang="zh-TW" altLang="en-US" sz="2600" dirty="0">
                <a:solidFill>
                  <a:schemeClr val="tx1"/>
                </a:solidFill>
                <a:latin typeface="+mn-ea"/>
              </a:rPr>
              <a:t>師溝通困難。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30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學校教育中常見的教育問題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6062" y="1897249"/>
            <a:ext cx="11815938" cy="4426278"/>
          </a:xfrm>
        </p:spPr>
        <p:txBody>
          <a:bodyPr>
            <a:normAutofit lnSpcReduction="10000"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1-3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 社會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刻板印象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因為媒體渲染，加深身份的刻板印象</a:t>
            </a:r>
            <a:r>
              <a:rPr lang="en-US" altLang="zh-TW" sz="2400" dirty="0" smtClean="0">
                <a:solidFill>
                  <a:schemeClr val="tx1"/>
                </a:solidFill>
                <a:latin typeface="+mn-ea"/>
                <a:sym typeface="Wingdings" panose="05000000000000000000" pitchFamily="2" charset="2"/>
              </a:rPr>
              <a:t>→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家長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不敢面對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老師，產生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自卑感。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1-4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 婚姻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家庭的羈絆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1</a:t>
            </a:r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.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 新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住民配偶負責主要家務及參與勞務生產→時間難自如。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2</a:t>
            </a:r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.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 新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住民的丈夫或夫家工作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需要，不願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讓他們參加家外活動。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2400" dirty="0" smtClean="0">
                <a:solidFill>
                  <a:schemeClr val="tx1"/>
                </a:solidFill>
                <a:latin typeface="+mn-ea"/>
                <a:sym typeface="Wingdings" panose="05000000000000000000" pitchFamily="2" charset="2"/>
              </a:rPr>
              <a:t>※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  <a:sym typeface="Wingdings" panose="05000000000000000000" pitchFamily="2" charset="2"/>
              </a:rPr>
              <a:t>綜合</a:t>
            </a:r>
            <a:r>
              <a:rPr lang="zh-TW" altLang="en-US" sz="2400" dirty="0">
                <a:solidFill>
                  <a:schemeClr val="tx1"/>
                </a:solidFill>
                <a:latin typeface="+mn-ea"/>
                <a:sym typeface="Wingdings" panose="05000000000000000000" pitchFamily="2" charset="2"/>
              </a:rPr>
              <a:t>以上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  <a:sym typeface="Wingdings" panose="05000000000000000000" pitchFamily="2" charset="2"/>
              </a:rPr>
              <a:t>因素</a:t>
            </a:r>
            <a:r>
              <a:rPr lang="en-US" altLang="zh-TW" sz="2400" dirty="0">
                <a:solidFill>
                  <a:schemeClr val="tx1"/>
                </a:solidFill>
                <a:latin typeface="+mn-ea"/>
                <a:sym typeface="Wingdings" panose="05000000000000000000" pitchFamily="2" charset="2"/>
              </a:rPr>
              <a:t>→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親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師溝通合作困難。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解決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方法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1.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 親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子教育輔導要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提高</a:t>
            </a:r>
            <a:r>
              <a:rPr lang="zh-TW" altLang="en-US" sz="2400" dirty="0">
                <a:solidFill>
                  <a:prstClr val="black"/>
                </a:solidFill>
                <a:latin typeface="+mn-ea"/>
              </a:rPr>
              <a:t>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2.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 因為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孩子不願分享在學校的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生活，而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導致了親子關係疏離。</a:t>
            </a: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→親子團體諮商。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93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教育問題改善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9398" y="1961644"/>
            <a:ext cx="10648252" cy="4023360"/>
          </a:xfrm>
        </p:spPr>
        <p:txBody>
          <a:bodyPr/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媽媽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教育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800" dirty="0" smtClean="0">
                <a:solidFill>
                  <a:prstClr val="black"/>
                </a:solidFill>
                <a:latin typeface="+mn-ea"/>
              </a:rPr>
              <a:t>1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 識字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教育。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800" dirty="0" smtClean="0">
                <a:solidFill>
                  <a:prstClr val="black"/>
                </a:solidFill>
                <a:latin typeface="+mn-ea"/>
              </a:rPr>
              <a:t>1-1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 國小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補校或成人教育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班。</a:t>
            </a:r>
            <a:endParaRPr lang="zh-TW" altLang="en-US" sz="2800" dirty="0">
              <a:solidFill>
                <a:prstClr val="black"/>
              </a:solidFill>
              <a:latin typeface="+mn-ea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800" dirty="0" smtClean="0">
                <a:solidFill>
                  <a:prstClr val="black"/>
                </a:solidFill>
                <a:latin typeface="+mn-ea"/>
              </a:rPr>
              <a:t>1-2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 新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住民華語班或新住民生活教育專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班 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蘊藏問題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→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同化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主義。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因台灣還是以華人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居多，故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對台人教育是以輔助用認識其他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文化，而非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學習其他文化。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203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教育問題的改善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5004" y="1737360"/>
            <a:ext cx="10789920" cy="4619461"/>
          </a:xfrm>
        </p:spPr>
        <p:txBody>
          <a:bodyPr>
            <a:normAutofit/>
          </a:bodyPr>
          <a:lstStyle/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800" dirty="0" smtClean="0">
                <a:solidFill>
                  <a:prstClr val="black"/>
                </a:solidFill>
              </a:rPr>
              <a:t>新</a:t>
            </a:r>
            <a:r>
              <a:rPr lang="zh-TW" altLang="en-US" sz="2800" dirty="0">
                <a:solidFill>
                  <a:prstClr val="black"/>
                </a:solidFill>
              </a:rPr>
              <a:t>臺灣之子教育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800" dirty="0">
                <a:solidFill>
                  <a:prstClr val="black"/>
                </a:solidFill>
                <a:latin typeface="+mn-ea"/>
              </a:rPr>
              <a:t>1</a:t>
            </a:r>
            <a:r>
              <a:rPr lang="en-US" altLang="zh-TW" sz="2800" dirty="0" smtClean="0">
                <a:solidFill>
                  <a:prstClr val="black"/>
                </a:solidFill>
                <a:latin typeface="+mn-ea"/>
              </a:rPr>
              <a:t>.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 輔導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教學。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800" dirty="0">
                <a:solidFill>
                  <a:prstClr val="black"/>
                </a:solidFill>
                <a:latin typeface="+mn-ea"/>
              </a:rPr>
              <a:t>2</a:t>
            </a:r>
            <a:r>
              <a:rPr lang="en-US" altLang="zh-TW" sz="2800" dirty="0" smtClean="0">
                <a:solidFill>
                  <a:prstClr val="black"/>
                </a:solidFill>
                <a:latin typeface="+mn-ea"/>
              </a:rPr>
              <a:t>.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 補救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教學。</a:t>
            </a:r>
            <a:endParaRPr lang="en-US" altLang="zh-TW" sz="28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台灣民眾教育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800" dirty="0">
                <a:solidFill>
                  <a:prstClr val="black"/>
                </a:solidFill>
                <a:latin typeface="+mn-ea"/>
              </a:rPr>
              <a:t>1</a:t>
            </a:r>
            <a:r>
              <a:rPr lang="en-US" altLang="zh-TW" sz="2800" dirty="0" smtClean="0">
                <a:solidFill>
                  <a:prstClr val="black"/>
                </a:solidFill>
                <a:latin typeface="+mn-ea"/>
              </a:rPr>
              <a:t>.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 多元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文化素養。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→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雙向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、平等、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共生 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+mn-ea"/>
            </a:endParaRP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800" dirty="0" smtClean="0">
                <a:solidFill>
                  <a:prstClr val="black"/>
                </a:solidFill>
                <a:latin typeface="+mn-ea"/>
              </a:rPr>
              <a:t>2.</a:t>
            </a:r>
            <a:r>
              <a:rPr lang="zh-TW" altLang="en-US" sz="2800" dirty="0" smtClean="0">
                <a:solidFill>
                  <a:prstClr val="black"/>
                </a:solidFill>
                <a:latin typeface="+mn-ea"/>
              </a:rPr>
              <a:t> </a:t>
            </a: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信念。</a:t>
            </a: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+mn-ea"/>
              </a:rPr>
              <a:t>多元文化教</a:t>
            </a:r>
            <a:r>
              <a:rPr lang="zh-TW" altLang="en-US" sz="2800" dirty="0">
                <a:solidFill>
                  <a:prstClr val="black"/>
                </a:solidFill>
              </a:rPr>
              <a:t>育非針對弱勢者進行教育，而是對民眾進行</a:t>
            </a:r>
            <a:r>
              <a:rPr lang="zh-TW" altLang="en-US" sz="2800" dirty="0" smtClean="0">
                <a:solidFill>
                  <a:prstClr val="black"/>
                </a:solidFill>
              </a:rPr>
              <a:t>社會教育，</a:t>
            </a:r>
            <a:endParaRPr lang="en-US" altLang="zh-TW" sz="2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zh-TW" altLang="en-US" sz="2800" dirty="0" smtClean="0">
                <a:solidFill>
                  <a:prstClr val="black"/>
                </a:solidFill>
              </a:rPr>
              <a:t>與</a:t>
            </a:r>
            <a:r>
              <a:rPr lang="zh-TW" altLang="en-US" sz="2800" dirty="0">
                <a:solidFill>
                  <a:prstClr val="black"/>
                </a:solidFill>
              </a:rPr>
              <a:t>一般學校教育，發展多元認同與尊重文化差異。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21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22209"/>
            <a:ext cx="10058400" cy="1450757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教師對新住民子女的教學</a:t>
            </a:r>
            <a:r>
              <a:rPr lang="zh-TW" altLang="en-US" dirty="0" smtClean="0">
                <a:solidFill>
                  <a:schemeClr val="tx1"/>
                </a:solidFill>
              </a:rPr>
              <a:t>信念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3336" y="2038916"/>
            <a:ext cx="10702344" cy="4361884"/>
          </a:xfrm>
        </p:spPr>
        <p:txBody>
          <a:bodyPr/>
          <a:lstStyle/>
          <a:p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多元文化的教育目標：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→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多元文化教育是一種教與學的取向，期待學生能在學習的過程中，了解其他文化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、社會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、生活與思考的方式的存在。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→希望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能免除各種偏見與歧視，以寬大的心胸，去認識、接受、欣賞與尊重其他異文化的族群。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4023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教師的因應策略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156" y="1961644"/>
            <a:ext cx="10470524" cy="4023360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、教師的教學信念，應朝向進步的人文取向發展，以正面思考解決學生問題。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、了解自己所隱含的教學信念與取向，多給予新移民子女輔導關注。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zh-TW" altLang="en-US" sz="240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TW" altLang="en-US" sz="2400">
                <a:solidFill>
                  <a:schemeClr val="tx1"/>
                </a:solidFill>
                <a:latin typeface="+mn-ea"/>
              </a:rPr>
              <a:t>教</a:t>
            </a:r>
            <a:r>
              <a:rPr lang="zh-TW" altLang="en-US" sz="2400" smtClean="0">
                <a:solidFill>
                  <a:schemeClr val="tx1"/>
                </a:solidFill>
                <a:latin typeface="+mn-ea"/>
              </a:rPr>
              <a:t>師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的啟蒙與熱情─凡事值得做的事情，就值得好好做。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458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8644" y="304826"/>
            <a:ext cx="10058400" cy="1450757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報告大綱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4852" y="1897250"/>
            <a:ext cx="10058400" cy="4023360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zh-TW" altLang="en-US" sz="3600" dirty="0" smtClean="0">
                <a:solidFill>
                  <a:schemeClr val="tx1"/>
                </a:solidFill>
                <a:latin typeface="+mn-ea"/>
              </a:rPr>
              <a:t>、新</a:t>
            </a:r>
            <a:r>
              <a:rPr lang="zh-TW" altLang="en-US" sz="3600" dirty="0">
                <a:solidFill>
                  <a:schemeClr val="tx1"/>
                </a:solidFill>
                <a:latin typeface="+mn-ea"/>
              </a:rPr>
              <a:t>住</a:t>
            </a:r>
            <a:r>
              <a:rPr lang="zh-TW" altLang="en-US" sz="3600" dirty="0" smtClean="0">
                <a:solidFill>
                  <a:schemeClr val="tx1"/>
                </a:solidFill>
                <a:latin typeface="+mn-ea"/>
              </a:rPr>
              <a:t>民的定義與形成原因</a:t>
            </a:r>
            <a:endParaRPr lang="en-US" altLang="zh-TW" sz="36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36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zh-TW" altLang="en-US" sz="36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TW" altLang="en-US" sz="3600" dirty="0">
                <a:solidFill>
                  <a:schemeClr val="tx1"/>
                </a:solidFill>
                <a:latin typeface="+mn-ea"/>
              </a:rPr>
              <a:t>新住民的生活適應</a:t>
            </a:r>
            <a:r>
              <a:rPr lang="zh-TW" altLang="en-US" sz="3600" dirty="0" smtClean="0">
                <a:solidFill>
                  <a:schemeClr val="tx1"/>
                </a:solidFill>
                <a:latin typeface="+mn-ea"/>
              </a:rPr>
              <a:t>問題</a:t>
            </a:r>
            <a:endParaRPr lang="en-US" altLang="zh-TW" sz="36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3600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zh-TW" altLang="en-US" sz="3600" dirty="0">
                <a:solidFill>
                  <a:schemeClr val="tx1"/>
                </a:solidFill>
                <a:latin typeface="+mn-ea"/>
              </a:rPr>
              <a:t>、新住民子女教育</a:t>
            </a:r>
            <a:r>
              <a:rPr lang="zh-TW" altLang="en-US" sz="3600" dirty="0" smtClean="0">
                <a:solidFill>
                  <a:schemeClr val="tx1"/>
                </a:solidFill>
                <a:latin typeface="+mn-ea"/>
              </a:rPr>
              <a:t>問題</a:t>
            </a:r>
            <a:endParaRPr lang="en-US" altLang="zh-TW" sz="36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3600" dirty="0" smtClean="0">
                <a:solidFill>
                  <a:schemeClr val="tx1"/>
                </a:solidFill>
                <a:latin typeface="+mn-ea"/>
              </a:rPr>
              <a:t>4</a:t>
            </a:r>
            <a:r>
              <a:rPr lang="zh-TW" altLang="en-US" sz="3600" dirty="0">
                <a:solidFill>
                  <a:schemeClr val="tx1"/>
                </a:solidFill>
                <a:latin typeface="+mn-ea"/>
              </a:rPr>
              <a:t> 、教師對新住民子女的教學</a:t>
            </a:r>
            <a:r>
              <a:rPr lang="zh-TW" altLang="en-US" sz="3600" dirty="0" smtClean="0">
                <a:solidFill>
                  <a:schemeClr val="tx1"/>
                </a:solidFill>
                <a:latin typeface="+mn-ea"/>
              </a:rPr>
              <a:t>信念</a:t>
            </a:r>
            <a:endParaRPr lang="en-US" altLang="zh-TW" sz="36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3600" dirty="0" smtClean="0">
                <a:solidFill>
                  <a:schemeClr val="tx1"/>
                </a:solidFill>
                <a:latin typeface="+mn-ea"/>
              </a:rPr>
              <a:t>5</a:t>
            </a:r>
            <a:r>
              <a:rPr lang="zh-TW" altLang="en-US" sz="3600" dirty="0">
                <a:solidFill>
                  <a:schemeClr val="tx1"/>
                </a:solidFill>
                <a:latin typeface="+mn-ea"/>
              </a:rPr>
              <a:t>、</a:t>
            </a:r>
            <a:r>
              <a:rPr lang="zh-TW" altLang="en-US" sz="3600" dirty="0" smtClean="0">
                <a:solidFill>
                  <a:schemeClr val="tx1"/>
                </a:solidFill>
                <a:latin typeface="+mn-ea"/>
              </a:rPr>
              <a:t>相關時事新聞</a:t>
            </a:r>
            <a:endParaRPr lang="en-US" altLang="zh-TW" sz="36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3600" dirty="0" smtClean="0">
                <a:solidFill>
                  <a:schemeClr val="tx1"/>
                </a:solidFill>
                <a:latin typeface="+mn-ea"/>
              </a:rPr>
              <a:t>6</a:t>
            </a:r>
            <a:r>
              <a:rPr lang="zh-TW" altLang="en-US" sz="3600" dirty="0" smtClean="0">
                <a:solidFill>
                  <a:schemeClr val="tx1"/>
                </a:solidFill>
                <a:latin typeface="+mn-ea"/>
              </a:rPr>
              <a:t>、問題與討論</a:t>
            </a:r>
            <a:endParaRPr lang="zh-TW" altLang="en-US" sz="36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9998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0005" y="338119"/>
            <a:ext cx="10058400" cy="1450757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相關時事</a:t>
            </a:r>
            <a:r>
              <a:rPr lang="zh-TW" altLang="en-US" dirty="0">
                <a:solidFill>
                  <a:schemeClr val="tx1"/>
                </a:solidFill>
              </a:rPr>
              <a:t>新聞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6974" y="1987402"/>
            <a:ext cx="10058400" cy="4258851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15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年後！台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25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歲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青年 </a:t>
            </a:r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13.5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%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為新住民二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代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dirty="0" smtClean="0">
                <a:solidFill>
                  <a:schemeClr val="tx1"/>
                </a:solidFill>
                <a:latin typeface="+mn-ea"/>
                <a:hlinkClick r:id="rId2"/>
              </a:rPr>
              <a:t>https://www.youtube.com/watch?v=YebXv-4cFbM</a:t>
            </a:r>
            <a:endParaRPr lang="en-US" altLang="zh-TW" dirty="0" smtClean="0">
              <a:solidFill>
                <a:schemeClr val="tx1"/>
              </a:solidFill>
              <a:latin typeface="+mn-ea"/>
            </a:endParaRPr>
          </a:p>
          <a:p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大學生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了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沒 新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住民第二代上大學了！</a:t>
            </a: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r>
              <a:rPr lang="en-US" altLang="zh-TW" dirty="0">
                <a:solidFill>
                  <a:schemeClr val="tx1"/>
                </a:solidFill>
                <a:latin typeface="+mn-ea"/>
                <a:hlinkClick r:id="rId3"/>
              </a:rPr>
              <a:t>https://www.youtube.com/watch?v=8koP3UT8jgM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+mn-ea"/>
              </a:rPr>
              <a:t>1:54-3:04</a:t>
            </a:r>
          </a:p>
          <a:p>
            <a:r>
              <a:rPr lang="en-US" altLang="zh-TW" dirty="0">
                <a:solidFill>
                  <a:schemeClr val="tx1"/>
                </a:solidFill>
                <a:latin typeface="+mn-ea"/>
                <a:hlinkClick r:id="rId4"/>
              </a:rPr>
              <a:t>https://www.youtube.com/watch?v=7QocB3YuQRA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zh-TW" dirty="0">
                <a:solidFill>
                  <a:schemeClr val="tx1"/>
                </a:solidFill>
                <a:latin typeface="+mn-ea"/>
              </a:rPr>
              <a:t>9:20-10:40</a:t>
            </a:r>
          </a:p>
          <a:p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新住民子女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就學 語言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隔閡障礙大</a:t>
            </a: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pPr lvl="0">
              <a:buClr>
                <a:srgbClr val="E48312"/>
              </a:buClr>
            </a:pPr>
            <a:r>
              <a:rPr lang="en-US" altLang="zh-TW" dirty="0">
                <a:solidFill>
                  <a:srgbClr val="000000">
                    <a:lumMod val="75000"/>
                    <a:lumOff val="25000"/>
                  </a:srgbClr>
                </a:solidFill>
                <a:hlinkClick r:id="rId5"/>
              </a:rPr>
              <a:t>https://www.youtube.com/watch?v=Z5lhDOGnmNw</a:t>
            </a:r>
            <a:r>
              <a:rPr lang="zh-TW" alt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r>
              <a:rPr lang="zh-TW" altLang="en-US" dirty="0"/>
              <a:t>從教育著手 探討新住民二代問題</a:t>
            </a:r>
          </a:p>
          <a:p>
            <a:r>
              <a:rPr lang="en-US" altLang="zh-TW" dirty="0">
                <a:hlinkClick r:id="rId6"/>
              </a:rPr>
              <a:t>https://www.youtube.com/watch?v=-l_Rp5OV8ZA</a:t>
            </a:r>
            <a:r>
              <a:rPr lang="zh-TW" altLang="en-US" dirty="0"/>
              <a:t> 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423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問題與討論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4852" y="1961642"/>
            <a:ext cx="11243256" cy="4023360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TW" altLang="en-US" sz="2800" dirty="0">
                <a:solidFill>
                  <a:schemeClr val="tx1"/>
                </a:solidFill>
                <a:latin typeface="+mn-ea"/>
              </a:rPr>
              <a:t>、請分享一下，你對新住民多元教育的看法？</a:t>
            </a:r>
          </a:p>
          <a:p>
            <a:pPr marL="0" indent="0">
              <a:buNone/>
            </a:pPr>
            <a:endParaRPr lang="en-US" altLang="zh-TW" sz="2800" dirty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280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TW" altLang="en-US" sz="2800" dirty="0">
                <a:solidFill>
                  <a:schemeClr val="tx1"/>
                </a:solidFill>
                <a:latin typeface="+mn-ea"/>
              </a:rPr>
              <a:t>、你會嘗試選擇跨國性的婚姻型態嗎？為什麼</a:t>
            </a:r>
            <a:r>
              <a:rPr lang="zh-TW" altLang="en-US" sz="2800" dirty="0" smtClean="0">
                <a:solidFill>
                  <a:schemeClr val="tx1"/>
                </a:solidFill>
                <a:latin typeface="+mn-ea"/>
              </a:rPr>
              <a:t>？</a:t>
            </a:r>
            <a:endParaRPr lang="en-US" altLang="zh-TW" sz="2800" dirty="0" smtClean="0">
              <a:solidFill>
                <a:schemeClr val="tx1"/>
              </a:solidFill>
              <a:latin typeface="+mn-ea"/>
            </a:endParaRPr>
          </a:p>
          <a:p>
            <a:endParaRPr lang="en-US" altLang="zh-TW" sz="28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3526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新住民的</a:t>
            </a:r>
            <a:r>
              <a:rPr lang="zh-TW" altLang="en-US" dirty="0" smtClean="0">
                <a:solidFill>
                  <a:schemeClr val="tx1"/>
                </a:solidFill>
              </a:rPr>
              <a:t>定義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12957" y="1948763"/>
            <a:ext cx="11627046" cy="4452035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TW" altLang="zh-TW" sz="24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TW" altLang="zh-TW" sz="2400" dirty="0">
                <a:solidFill>
                  <a:schemeClr val="tx1"/>
                </a:solidFill>
                <a:latin typeface="+mn-ea"/>
              </a:rPr>
              <a:t>指除移民工以外，預定或已經長期居住國內之非原本國籍公民</a:t>
            </a:r>
            <a:r>
              <a:rPr lang="zh-TW" altLang="zh-TW" sz="24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zh-TW" altLang="zh-TW" sz="2400" dirty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2</a:t>
            </a:r>
            <a:r>
              <a:rPr lang="zh-TW" altLang="zh-TW" sz="24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TW" altLang="zh-TW" sz="2400" dirty="0">
                <a:solidFill>
                  <a:schemeClr val="tx1"/>
                </a:solidFill>
                <a:latin typeface="+mn-ea"/>
              </a:rPr>
              <a:t>範圍包含所有本國公民之外籍與大陸、港、澳地區男女配偶，以及</a:t>
            </a:r>
            <a:r>
              <a:rPr lang="zh-TW" altLang="zh-TW" sz="2400" dirty="0" smtClean="0">
                <a:solidFill>
                  <a:schemeClr val="tx1"/>
                </a:solidFill>
                <a:latin typeface="+mn-ea"/>
              </a:rPr>
              <a:t>依我國</a:t>
            </a:r>
            <a:r>
              <a:rPr lang="zh-TW" altLang="zh-TW" sz="2400" dirty="0">
                <a:solidFill>
                  <a:schemeClr val="tx1"/>
                </a:solidFill>
                <a:latin typeface="+mn-ea"/>
              </a:rPr>
              <a:t>移民法</a:t>
            </a:r>
            <a:r>
              <a:rPr lang="zh-TW" altLang="zh-TW" sz="2400" dirty="0" smtClean="0">
                <a:solidFill>
                  <a:schemeClr val="tx1"/>
                </a:solidFill>
                <a:latin typeface="+mn-ea"/>
              </a:rPr>
              <a:t>取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       </a:t>
            </a:r>
            <a:r>
              <a:rPr lang="zh-TW" altLang="zh-TW" sz="2400" dirty="0" smtClean="0">
                <a:solidFill>
                  <a:schemeClr val="tx1"/>
                </a:solidFill>
                <a:latin typeface="+mn-ea"/>
              </a:rPr>
              <a:t>得</a:t>
            </a:r>
            <a:r>
              <a:rPr lang="zh-TW" altLang="zh-TW" sz="2400" dirty="0">
                <a:solidFill>
                  <a:schemeClr val="tx1"/>
                </a:solidFill>
                <a:latin typeface="+mn-ea"/>
              </a:rPr>
              <a:t>長期居留身分或身分證之原外籍人士（不含外勞、</a:t>
            </a:r>
            <a:r>
              <a:rPr lang="zh-TW" altLang="zh-TW" sz="2400" dirty="0" smtClean="0">
                <a:solidFill>
                  <a:schemeClr val="tx1"/>
                </a:solidFill>
                <a:latin typeface="+mn-ea"/>
              </a:rPr>
              <a:t>移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民工）。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       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TW" altLang="zh-TW" sz="2400" dirty="0" smtClean="0">
                <a:solidFill>
                  <a:schemeClr val="tx1"/>
                </a:solidFill>
                <a:latin typeface="+mn-ea"/>
              </a:rPr>
              <a:t>、「</a:t>
            </a:r>
            <a:r>
              <a:rPr lang="zh-TW" altLang="zh-TW" sz="2400" dirty="0">
                <a:solidFill>
                  <a:schemeClr val="tx1"/>
                </a:solidFill>
                <a:latin typeface="+mn-ea"/>
              </a:rPr>
              <a:t>新住民」具有較為友善與包容的意義，與「原住民」成為歷史的連結</a:t>
            </a:r>
            <a:r>
              <a:rPr lang="zh-TW" altLang="zh-TW" sz="24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zh-TW" altLang="zh-TW" sz="2400" dirty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4</a:t>
            </a:r>
            <a:r>
              <a:rPr lang="zh-TW" altLang="zh-TW" sz="24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TW" altLang="zh-TW" sz="2400" dirty="0">
                <a:solidFill>
                  <a:schemeClr val="tx1"/>
                </a:solidFill>
                <a:latin typeface="+mn-ea"/>
              </a:rPr>
              <a:t>依我國法律規定，大陸及港澳地區配偶並不適用移民法規範，所以，「新移民</a:t>
            </a:r>
            <a:r>
              <a:rPr lang="zh-TW" altLang="zh-TW" sz="2400" dirty="0" smtClean="0">
                <a:solidFill>
                  <a:schemeClr val="tx1"/>
                </a:solidFill>
                <a:latin typeface="+mn-ea"/>
              </a:rPr>
              <a:t>」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 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      </a:t>
            </a:r>
            <a:r>
              <a:rPr lang="zh-TW" altLang="zh-TW" sz="2400" dirty="0" smtClean="0">
                <a:solidFill>
                  <a:schemeClr val="tx1"/>
                </a:solidFill>
                <a:latin typeface="+mn-ea"/>
              </a:rPr>
              <a:t>無法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包</a:t>
            </a:r>
            <a:r>
              <a:rPr lang="zh-TW" altLang="zh-TW" sz="2400" dirty="0">
                <a:solidFill>
                  <a:schemeClr val="tx1"/>
                </a:solidFill>
                <a:latin typeface="+mn-ea"/>
              </a:rPr>
              <a:t>含其中，以「新住民」統稱較為適當。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202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新住民形成的</a:t>
            </a:r>
            <a:r>
              <a:rPr lang="zh-TW" altLang="en-US" dirty="0" smtClean="0">
                <a:solidFill>
                  <a:schemeClr val="tx1"/>
                </a:solidFill>
              </a:rPr>
              <a:t>原因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9549" y="1832855"/>
            <a:ext cx="10648253" cy="4023360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>
                <a:solidFill>
                  <a:schemeClr val="tx1"/>
                </a:solidFill>
                <a:latin typeface="+mn-ea"/>
              </a:rPr>
              <a:t>由於台灣近年來娶不到本國配偶的人越來越多導致</a:t>
            </a:r>
            <a:r>
              <a:rPr lang="zh-TW" altLang="zh-TW" b="1" dirty="0">
                <a:solidFill>
                  <a:schemeClr val="tx1"/>
                </a:solidFill>
                <a:latin typeface="+mn-ea"/>
              </a:rPr>
              <a:t>新移民</a:t>
            </a:r>
            <a:r>
              <a:rPr lang="zh-TW" altLang="zh-TW" dirty="0">
                <a:solidFill>
                  <a:schemeClr val="tx1"/>
                </a:solidFill>
                <a:latin typeface="+mn-ea"/>
              </a:rPr>
              <a:t>佔</a:t>
            </a:r>
            <a:r>
              <a:rPr lang="en-US" altLang="zh-TW" dirty="0" err="1">
                <a:solidFill>
                  <a:schemeClr val="tx1"/>
                </a:solidFill>
                <a:latin typeface="+mn-ea"/>
              </a:rPr>
              <a:t>中華民國</a:t>
            </a:r>
            <a:r>
              <a:rPr lang="zh-TW" altLang="zh-TW" dirty="0">
                <a:solidFill>
                  <a:schemeClr val="tx1"/>
                </a:solidFill>
                <a:latin typeface="+mn-ea"/>
              </a:rPr>
              <a:t>全國總人口的比例不斷升高（</a:t>
            </a:r>
            <a:r>
              <a:rPr lang="en-US" altLang="zh-TW" dirty="0" err="1">
                <a:solidFill>
                  <a:schemeClr val="tx1"/>
                </a:solidFill>
                <a:latin typeface="+mn-ea"/>
              </a:rPr>
              <a:t>中華民國內政部</a:t>
            </a:r>
            <a:r>
              <a:rPr lang="zh-TW" altLang="zh-TW" dirty="0">
                <a:solidFill>
                  <a:schemeClr val="tx1"/>
                </a:solidFill>
                <a:latin typeface="+mn-ea"/>
              </a:rPr>
              <a:t>統計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突破</a:t>
            </a:r>
            <a:r>
              <a:rPr lang="en-US" altLang="zh-TW" dirty="0">
                <a:solidFill>
                  <a:schemeClr val="tx1"/>
                </a:solidFill>
                <a:latin typeface="+mn-ea"/>
              </a:rPr>
              <a:t>70</a:t>
            </a:r>
            <a:r>
              <a:rPr lang="zh-TW" altLang="zh-TW" dirty="0">
                <a:solidFill>
                  <a:schemeClr val="tx1"/>
                </a:solidFill>
                <a:latin typeface="+mn-ea"/>
              </a:rPr>
              <a:t>萬人），使得</a:t>
            </a:r>
            <a:r>
              <a:rPr lang="zh-TW" altLang="zh-TW" b="1" dirty="0">
                <a:solidFill>
                  <a:schemeClr val="tx1"/>
                </a:solidFill>
                <a:latin typeface="+mn-ea"/>
              </a:rPr>
              <a:t>新住民</a:t>
            </a:r>
            <a:r>
              <a:rPr lang="zh-TW" altLang="zh-TW" dirty="0">
                <a:solidFill>
                  <a:schemeClr val="tx1"/>
                </a:solidFill>
                <a:latin typeface="+mn-ea"/>
              </a:rPr>
              <a:t>被視為台灣第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四</a:t>
            </a:r>
            <a:r>
              <a:rPr lang="zh-TW" altLang="zh-TW" dirty="0">
                <a:solidFill>
                  <a:schemeClr val="tx1"/>
                </a:solidFill>
                <a:latin typeface="+mn-ea"/>
              </a:rPr>
              <a:t>大族群。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120" y="2533379"/>
            <a:ext cx="6602998" cy="409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95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新住民的生活適應</a:t>
            </a:r>
            <a:r>
              <a:rPr lang="zh-TW" altLang="en-US" dirty="0" smtClean="0">
                <a:solidFill>
                  <a:schemeClr val="tx1"/>
                </a:solidFill>
              </a:rPr>
              <a:t>問題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7426" y="1910127"/>
            <a:ext cx="10058400" cy="4023360"/>
          </a:xfrm>
        </p:spPr>
        <p:txBody>
          <a:bodyPr/>
          <a:lstStyle/>
          <a:p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生活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適應：     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欠缺充分的溝通與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文化。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婚後面臨到社會文化、風俗習慣、經濟狀況、家庭期望、語言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溝通。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社會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資源：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沒有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熟悉的社會互動和人際關係的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支持。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文化和語言不同難以建立新的人際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支持。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220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31819" y="1935885"/>
            <a:ext cx="11462198" cy="4023360"/>
          </a:xfrm>
        </p:spPr>
        <p:txBody>
          <a:bodyPr>
            <a:noAutofit/>
          </a:bodyPr>
          <a:lstStyle/>
          <a:p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、經濟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： </a:t>
            </a:r>
          </a:p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若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在母國教育程度較低，謀職也較為困難，經濟難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獨立。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多數迎娶外籍配偶的男性，在社經地位上多處於弱勢，教育程度和經濟收入多半較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低。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4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醫療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健康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： </a:t>
            </a:r>
          </a:p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健康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保險體系資格上很難加入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健保。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在衛生醫療需求上，缺乏養育嬰幼兒的基本知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能。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endParaRPr lang="zh-TW" altLang="en-US" dirty="0">
              <a:latin typeface="+mn-ea"/>
            </a:endParaRPr>
          </a:p>
          <a:p>
            <a:endParaRPr lang="zh-TW" altLang="en-US" dirty="0"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54805" y="944158"/>
            <a:ext cx="75384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spc="-5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/>
                <a:cs typeface="+mj-cs"/>
              </a:rPr>
              <a:t>新住民的生活適應問題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96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1" y="1357971"/>
            <a:ext cx="10058400" cy="1027042"/>
          </a:xfrm>
        </p:spPr>
        <p:txBody>
          <a:bodyPr>
            <a:noAutofit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新住民的生活適應問題</a:t>
            </a:r>
            <a:br>
              <a:rPr lang="zh-TW" altLang="en-US" dirty="0">
                <a:solidFill>
                  <a:schemeClr val="tx1"/>
                </a:solidFill>
              </a:rPr>
            </a:b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546" y="2000281"/>
            <a:ext cx="11075831" cy="4023360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5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子女教養： </a:t>
            </a:r>
          </a:p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對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台灣社會文化適應上需要一段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時間。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教育程度多半較低，以至於無法提供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子女，良好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的學習環境與充分的學習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資源。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面對家庭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衝突，少有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尋求社會支援的能力，而無法有效解決家庭問題，進而影響孩子的人格發展與情緒適應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不良。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學業成就較低落，語言程度較差的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現象。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新移民女性是影響其子女語言發展的關鍵人物，其子女口語表達能力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不足，導致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學校生活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困難重重。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062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新住民的生活適應問題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7578" y="1948765"/>
            <a:ext cx="11524016" cy="4023360"/>
          </a:xfrm>
        </p:spPr>
        <p:txBody>
          <a:bodyPr>
            <a:normAutofit/>
          </a:bodyPr>
          <a:lstStyle/>
          <a:p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6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就業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權益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： </a:t>
            </a:r>
          </a:p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新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移民女性受到國籍歧視、家庭照顧責任、就業歧視等因素交互影響，造成她們在台灣勞動市場的就業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困境。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外籍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或大陸籍配偶所從事工作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類別，多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屬於邊際性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勞動。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7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社會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歧視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： </a:t>
            </a:r>
          </a:p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新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移民多半被形塑為弱勢者或社會問題製造者，如「來台淘金者」、「家暴受害者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」。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endParaRPr lang="zh-TW" altLang="en-US" sz="24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66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914400"/>
            <a:ext cx="10058400" cy="822960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婚姻  </a:t>
            </a:r>
            <a:r>
              <a:rPr lang="en-US" altLang="zh-TW" dirty="0">
                <a:solidFill>
                  <a:schemeClr val="tx1"/>
                </a:solidFill>
              </a:rPr>
              <a:t>x  </a:t>
            </a:r>
            <a:r>
              <a:rPr lang="zh-TW" altLang="en-US" dirty="0">
                <a:solidFill>
                  <a:schemeClr val="tx1"/>
                </a:solidFill>
              </a:rPr>
              <a:t>家庭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0914" y="1910128"/>
            <a:ext cx="1069976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、婚姻穩定性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不夠：大部份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為仲介介紹而來，與實際會有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落差。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、社會關係疏離與社會支持網絡薄弱：</a:t>
            </a:r>
          </a:p>
          <a:p>
            <a:pPr marL="0" indent="0">
              <a:buNone/>
            </a:pP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生活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層面受到侷限，又缺乏原生家庭親友的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支持。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新移民女性身份特殊與處境邊緣化，以及缺乏社會求助能力，他們多以消極的態度與處理方式面對家庭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暴力。</a:t>
            </a:r>
            <a:endParaRPr lang="en-US" altLang="zh-TW" sz="24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sz="2400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、家庭暴力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：語言</a:t>
            </a:r>
            <a:r>
              <a:rPr lang="zh-TW" altLang="en-US" sz="2400" dirty="0">
                <a:solidFill>
                  <a:schemeClr val="tx1"/>
                </a:solidFill>
                <a:latin typeface="+mn-ea"/>
              </a:rPr>
              <a:t>隔閡、不諳法令等求助無門，或怕離婚無法</a:t>
            </a:r>
            <a:r>
              <a:rPr lang="zh-TW" altLang="en-US" sz="2400" dirty="0" smtClean="0">
                <a:solidFill>
                  <a:schemeClr val="tx1"/>
                </a:solidFill>
                <a:latin typeface="+mn-ea"/>
              </a:rPr>
              <a:t>居留。</a:t>
            </a:r>
            <a:endParaRPr lang="zh-TW" altLang="en-US" sz="24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zh-TW" altLang="en-US" sz="2400" dirty="0">
              <a:latin typeface="+mn-ea"/>
            </a:endParaRPr>
          </a:p>
          <a:p>
            <a:pPr marL="0" indent="0">
              <a:buNone/>
            </a:pPr>
            <a:endParaRPr lang="zh-TW" altLang="en-US" sz="2400" dirty="0">
              <a:latin typeface="+mn-ea"/>
            </a:endParaRPr>
          </a:p>
          <a:p>
            <a:pPr marL="0" indent="0">
              <a:buNone/>
            </a:pPr>
            <a:endParaRPr lang="zh-TW" altLang="en-US" sz="2400" dirty="0">
              <a:latin typeface="+mn-ea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80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417</TotalTime>
  <Words>1599</Words>
  <Application>Microsoft Office PowerPoint</Application>
  <PresentationFormat>寬螢幕</PresentationFormat>
  <Paragraphs>169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新細明體</vt:lpstr>
      <vt:lpstr>Arial</vt:lpstr>
      <vt:lpstr>Calibri</vt:lpstr>
      <vt:lpstr>Calibri Light</vt:lpstr>
      <vt:lpstr>Wingdings</vt:lpstr>
      <vt:lpstr>回顧</vt:lpstr>
      <vt:lpstr>台灣新住民議題</vt:lpstr>
      <vt:lpstr>報告大綱</vt:lpstr>
      <vt:lpstr>新住民的定義</vt:lpstr>
      <vt:lpstr>新住民形成的原因</vt:lpstr>
      <vt:lpstr>新住民的生活適應問題</vt:lpstr>
      <vt:lpstr>PowerPoint 簡報</vt:lpstr>
      <vt:lpstr>新住民的生活適應問題 </vt:lpstr>
      <vt:lpstr>新住民的生活適應問題</vt:lpstr>
      <vt:lpstr>婚姻  x  家庭</vt:lpstr>
      <vt:lpstr>婚姻  x  家庭</vt:lpstr>
      <vt:lpstr>新臺灣之子</vt:lpstr>
      <vt:lpstr>新住民子女教育問題的背景因素</vt:lpstr>
      <vt:lpstr>造成新住民子女教育問題的主因</vt:lpstr>
      <vt:lpstr>學校教育中常見的教育問題</vt:lpstr>
      <vt:lpstr>學校教育中常見的教育問題</vt:lpstr>
      <vt:lpstr>教育問題改善</vt:lpstr>
      <vt:lpstr>教育問題的改善</vt:lpstr>
      <vt:lpstr>教師對新住民子女的教學信念</vt:lpstr>
      <vt:lpstr>教師的因應策略</vt:lpstr>
      <vt:lpstr>相關時事新聞</vt:lpstr>
      <vt:lpstr>問題與討論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新住民</dc:title>
  <dc:creator>陳思羽</dc:creator>
  <cp:lastModifiedBy>陳思羽</cp:lastModifiedBy>
  <cp:revision>155</cp:revision>
  <dcterms:created xsi:type="dcterms:W3CDTF">2016-04-14T10:42:36Z</dcterms:created>
  <dcterms:modified xsi:type="dcterms:W3CDTF">2016-04-18T16:16:40Z</dcterms:modified>
</cp:coreProperties>
</file>